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Lst>
  <p:notesMasterIdLst>
    <p:notesMasterId r:id="rId16"/>
  </p:notesMasterIdLst>
  <p:handoutMasterIdLst>
    <p:handoutMasterId r:id="rId17"/>
  </p:handoutMasterIdLst>
  <p:sldIdLst>
    <p:sldId id="329" r:id="rId5"/>
    <p:sldId id="460" r:id="rId6"/>
    <p:sldId id="448" r:id="rId7"/>
    <p:sldId id="509" r:id="rId8"/>
    <p:sldId id="492" r:id="rId9"/>
    <p:sldId id="508" r:id="rId10"/>
    <p:sldId id="476" r:id="rId11"/>
    <p:sldId id="483" r:id="rId12"/>
    <p:sldId id="503" r:id="rId13"/>
    <p:sldId id="507" r:id="rId14"/>
    <p:sldId id="486" r:id="rId1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nner, Beth" initials="CB" lastIdx="8" clrIdx="0"/>
  <p:cmAuthor id="1" name="Erika Sward" initials="ES" lastIdx="31" clrIdx="1">
    <p:extLst>
      <p:ext uri="{19B8F6BF-5375-455C-9EA6-DF929625EA0E}">
        <p15:presenceInfo xmlns:p15="http://schemas.microsoft.com/office/powerpoint/2012/main" userId="S-1-5-21-1171934027-1991804237-1641388340-2725" providerId="AD"/>
      </p:ext>
    </p:extLst>
  </p:cmAuthor>
  <p:cmAuthor id="2" name="Mike Seilback" initials="MS" lastIdx="2" clrIdx="2">
    <p:extLst>
      <p:ext uri="{19B8F6BF-5375-455C-9EA6-DF929625EA0E}">
        <p15:presenceInfo xmlns:p15="http://schemas.microsoft.com/office/powerpoint/2012/main" userId="Mike Seilback" providerId="None"/>
      </p:ext>
    </p:extLst>
  </p:cmAuthor>
  <p:cmAuthor id="3" name="Thomas Carr" initials="TC" lastIdx="3" clrIdx="3">
    <p:extLst>
      <p:ext uri="{19B8F6BF-5375-455C-9EA6-DF929625EA0E}">
        <p15:presenceInfo xmlns:p15="http://schemas.microsoft.com/office/powerpoint/2012/main" userId="S-1-5-21-1171934027-1991804237-1641388340-2734" providerId="AD"/>
      </p:ext>
    </p:extLst>
  </p:cmAuthor>
  <p:cmAuthor id="4" name="Erika Sward" initials="ES [2]" lastIdx="1" clrIdx="4">
    <p:extLst>
      <p:ext uri="{19B8F6BF-5375-455C-9EA6-DF929625EA0E}">
        <p15:presenceInfo xmlns:p15="http://schemas.microsoft.com/office/powerpoint/2012/main" userId="S::Erika.Sward@lung.org::6bd55324-455f-4fe6-b6df-ea1ff911685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4A4A"/>
    <a:srgbClr val="0EADCA"/>
    <a:srgbClr val="52C0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71" autoAdjust="0"/>
    <p:restoredTop sz="59005" autoAdjust="0"/>
  </p:normalViewPr>
  <p:slideViewPr>
    <p:cSldViewPr snapToGrid="0" snapToObjects="1">
      <p:cViewPr varScale="1">
        <p:scale>
          <a:sx n="36" d="100"/>
          <a:sy n="36" d="100"/>
        </p:scale>
        <p:origin x="1656" y="44"/>
      </p:cViewPr>
      <p:guideLst>
        <p:guide orient="horz" pos="2160"/>
        <p:guide pos="384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notesViewPr>
    <p:cSldViewPr snapToGrid="0" snapToObjects="1">
      <p:cViewPr varScale="1">
        <p:scale>
          <a:sx n="65" d="100"/>
          <a:sy n="65" d="100"/>
        </p:scale>
        <p:origin x="3125"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0D702F08-B9B0-4B9C-9F7D-080991201526}" type="datetimeFigureOut">
              <a:rPr lang="en-US" smtClean="0"/>
              <a:t>10/17/2019</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54D7F017-D6AA-4F68-8864-EF510EBACCE2}" type="slidenum">
              <a:rPr lang="en-US" smtClean="0"/>
              <a:t>‹#›</a:t>
            </a:fld>
            <a:endParaRPr lang="en-US" dirty="0"/>
          </a:p>
        </p:txBody>
      </p:sp>
    </p:spTree>
    <p:extLst>
      <p:ext uri="{BB962C8B-B14F-4D97-AF65-F5344CB8AC3E}">
        <p14:creationId xmlns:p14="http://schemas.microsoft.com/office/powerpoint/2010/main" val="17217499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8E1328A-534A-FB41-BC4F-710657E780DB}" type="datetimeFigureOut">
              <a:rPr lang="en-US" smtClean="0"/>
              <a:t>10/17/2019</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D57391B-EEEE-234C-A58E-D47DC4426782}" type="slidenum">
              <a:rPr lang="en-US" smtClean="0"/>
              <a:t>‹#›</a:t>
            </a:fld>
            <a:endParaRPr lang="en-US" dirty="0"/>
          </a:p>
        </p:txBody>
      </p:sp>
    </p:spTree>
    <p:extLst>
      <p:ext uri="{BB962C8B-B14F-4D97-AF65-F5344CB8AC3E}">
        <p14:creationId xmlns:p14="http://schemas.microsoft.com/office/powerpoint/2010/main" val="19637280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nbc.com/fda/"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u="none" kern="1200" baseline="0" dirty="0">
                <a:solidFill>
                  <a:schemeClr val="tx1"/>
                </a:solidFill>
                <a:effectLst/>
                <a:latin typeface="+mn-lt"/>
                <a:ea typeface="+mn-ea"/>
                <a:cs typeface="+mn-cs"/>
              </a:rPr>
              <a:t>I oversee the Lung Association's state and local policy efforts across the country </a:t>
            </a:r>
          </a:p>
          <a:p>
            <a:r>
              <a:rPr lang="en-US" sz="1200" i="0" u="none" kern="1200" baseline="0" dirty="0">
                <a:solidFill>
                  <a:schemeClr val="tx1"/>
                </a:solidFill>
                <a:effectLst/>
                <a:latin typeface="+mn-lt"/>
                <a:ea typeface="+mn-ea"/>
                <a:cs typeface="+mn-cs"/>
              </a:rPr>
              <a:t>And as a New Yorker – I continue to do a lot of advocacy work locally.</a:t>
            </a:r>
          </a:p>
          <a:p>
            <a:endParaRPr lang="en-US" sz="1200" i="0" u="none" kern="1200" baseline="0" dirty="0">
              <a:solidFill>
                <a:schemeClr val="tx1"/>
              </a:solidFill>
              <a:effectLst/>
              <a:latin typeface="+mn-lt"/>
              <a:ea typeface="+mn-ea"/>
              <a:cs typeface="+mn-cs"/>
            </a:endParaRPr>
          </a:p>
          <a:p>
            <a:r>
              <a:rPr lang="en-US" sz="1200" i="0" u="none" kern="1200" baseline="0" dirty="0">
                <a:solidFill>
                  <a:schemeClr val="tx1"/>
                </a:solidFill>
                <a:effectLst/>
                <a:latin typeface="+mn-lt"/>
                <a:ea typeface="+mn-ea"/>
                <a:cs typeface="+mn-cs"/>
              </a:rPr>
              <a:t>I am going to start quickly with a broad oversight and then move to a more local level. </a:t>
            </a:r>
          </a:p>
        </p:txBody>
      </p:sp>
    </p:spTree>
    <p:extLst>
      <p:ext uri="{BB962C8B-B14F-4D97-AF65-F5344CB8AC3E}">
        <p14:creationId xmlns:p14="http://schemas.microsoft.com/office/powerpoint/2010/main" val="3729916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57391B-EEEE-234C-A58E-D47DC4426782}" type="slidenum">
              <a:rPr lang="en-US" smtClean="0"/>
              <a:t>10</a:t>
            </a:fld>
            <a:endParaRPr lang="en-US" dirty="0"/>
          </a:p>
        </p:txBody>
      </p:sp>
    </p:spTree>
    <p:extLst>
      <p:ext uri="{BB962C8B-B14F-4D97-AF65-F5344CB8AC3E}">
        <p14:creationId xmlns:p14="http://schemas.microsoft.com/office/powerpoint/2010/main" val="2763441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57391B-EEEE-234C-A58E-D47DC4426782}" type="slidenum">
              <a:rPr lang="en-US" smtClean="0"/>
              <a:t>11</a:t>
            </a:fld>
            <a:endParaRPr lang="en-US" dirty="0"/>
          </a:p>
        </p:txBody>
      </p:sp>
    </p:spTree>
    <p:extLst>
      <p:ext uri="{BB962C8B-B14F-4D97-AF65-F5344CB8AC3E}">
        <p14:creationId xmlns:p14="http://schemas.microsoft.com/office/powerpoint/2010/main" val="3498439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first take the youth e-cigarette epidemic – with 27.5 percent of kids using these products. </a:t>
            </a:r>
          </a:p>
          <a:p>
            <a:endParaRPr lang="en-US" dirty="0"/>
          </a:p>
          <a:p>
            <a:r>
              <a:rPr lang="en-US" dirty="0"/>
              <a:t>This was an American Lung Association call to action in 2009 – 10 years ago.  </a:t>
            </a:r>
          </a:p>
          <a:p>
            <a:endParaRPr lang="en-US" dirty="0"/>
          </a:p>
          <a:p>
            <a:r>
              <a:rPr lang="en-US" dirty="0"/>
              <a:t>Since that time, the Lung Association has been leading efforts to educate the public about e-cigarettes,  and spur action by federal, state and local governments.  </a:t>
            </a:r>
          </a:p>
        </p:txBody>
      </p:sp>
      <p:sp>
        <p:nvSpPr>
          <p:cNvPr id="4" name="Slide Number Placeholder 3"/>
          <p:cNvSpPr>
            <a:spLocks noGrp="1"/>
          </p:cNvSpPr>
          <p:nvPr>
            <p:ph type="sldNum" sz="quarter" idx="10"/>
          </p:nvPr>
        </p:nvSpPr>
        <p:spPr/>
        <p:txBody>
          <a:bodyPr/>
          <a:lstStyle/>
          <a:p>
            <a:fld id="{BD57391B-EEEE-234C-A58E-D47DC4426782}" type="slidenum">
              <a:rPr lang="en-US" smtClean="0"/>
              <a:t>2</a:t>
            </a:fld>
            <a:endParaRPr lang="en-US" dirty="0"/>
          </a:p>
        </p:txBody>
      </p:sp>
    </p:spTree>
    <p:extLst>
      <p:ext uri="{BB962C8B-B14F-4D97-AF65-F5344CB8AC3E}">
        <p14:creationId xmlns:p14="http://schemas.microsoft.com/office/powerpoint/2010/main" val="2308851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very brief history</a:t>
            </a:r>
            <a:r>
              <a:rPr lang="en-US" baseline="0" dirty="0"/>
              <a:t> of FDA’s authority over e-cigarettes. </a:t>
            </a:r>
          </a:p>
          <a:p>
            <a:endParaRPr lang="en-US" baseline="0" dirty="0"/>
          </a:p>
          <a:p>
            <a:r>
              <a:rPr lang="en-US" dirty="0"/>
              <a:t>Be sure to note the 4 year gap between 2011 and 2015 between the time FDA announced it would begin to regulate e-cigarettes and when it issued its proposal.  It took FDA another year to finalize its authority. </a:t>
            </a:r>
          </a:p>
          <a:p>
            <a:endParaRPr lang="en-US" dirty="0"/>
          </a:p>
          <a:p>
            <a:r>
              <a:rPr lang="en-US" dirty="0"/>
              <a:t>And in 2018,  FDA told manufacturers that the agency would delay the deadline for submitting their products for FDA review from 2018 to 2022.  The American Lung Association and our partners sued FDA for this “arbitrary and capricious” delay.  In May 2019, a federal judge sided with us and ruled that FDA is required to have all pre-market applications submitted by May of 2020. </a:t>
            </a:r>
          </a:p>
          <a:p>
            <a:endParaRPr lang="en-US" dirty="0"/>
          </a:p>
          <a:p>
            <a:r>
              <a:rPr lang="en-US" dirty="0"/>
              <a:t>On September 11, President and First Lady Trump and HHS Secretary Azar announce that in the coming weeks FDA will “clear the market” of all non-tobacco flavored e-cigarettes. </a:t>
            </a:r>
          </a:p>
          <a:p>
            <a:endParaRPr lang="en-US" dirty="0"/>
          </a:p>
          <a:p>
            <a:endParaRPr lang="en-US" dirty="0"/>
          </a:p>
        </p:txBody>
      </p:sp>
      <p:sp>
        <p:nvSpPr>
          <p:cNvPr id="4" name="Slide Number Placeholder 3"/>
          <p:cNvSpPr>
            <a:spLocks noGrp="1"/>
          </p:cNvSpPr>
          <p:nvPr>
            <p:ph type="sldNum" sz="quarter" idx="10"/>
          </p:nvPr>
        </p:nvSpPr>
        <p:spPr/>
        <p:txBody>
          <a:bodyPr/>
          <a:lstStyle/>
          <a:p>
            <a:fld id="{BD57391B-EEEE-234C-A58E-D47DC4426782}" type="slidenum">
              <a:rPr lang="en-US" smtClean="0"/>
              <a:t>3</a:t>
            </a:fld>
            <a:endParaRPr lang="en-US" dirty="0"/>
          </a:p>
        </p:txBody>
      </p:sp>
    </p:spTree>
    <p:extLst>
      <p:ext uri="{BB962C8B-B14F-4D97-AF65-F5344CB8AC3E}">
        <p14:creationId xmlns:p14="http://schemas.microsoft.com/office/powerpoint/2010/main" val="2844678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September 11- Secretary Azar announces The </a:t>
            </a:r>
            <a:r>
              <a:rPr lang="en-US" sz="1200" b="0" i="0" u="sng" kern="1200" dirty="0">
                <a:solidFill>
                  <a:schemeClr val="tx1"/>
                </a:solidFill>
                <a:effectLst/>
                <a:latin typeface="+mn-lt"/>
                <a:ea typeface="+mn-ea"/>
                <a:cs typeface="+mn-cs"/>
                <a:hlinkClick r:id="rId3"/>
              </a:rPr>
              <a:t>Food and Drug Administration</a:t>
            </a:r>
            <a:r>
              <a:rPr lang="en-US" sz="1200" b="0" i="0" kern="1200" dirty="0">
                <a:solidFill>
                  <a:schemeClr val="tx1"/>
                </a:solidFill>
                <a:effectLst/>
                <a:latin typeface="+mn-lt"/>
                <a:ea typeface="+mn-ea"/>
                <a:cs typeface="+mn-cs"/>
              </a:rPr>
              <a:t> is currently finalizing its guidance to remove all non-tobacco flavors of e-cigarettes, including mint and menthol, from the market within 30 days. Companies might be able to reintroduce their flavors at a later date, so long as they submit a formal application and receive approval from the FDA.</a:t>
            </a:r>
          </a:p>
          <a:p>
            <a:endParaRPr lang="en-US" dirty="0"/>
          </a:p>
          <a:p>
            <a:r>
              <a:rPr lang="en-US" dirty="0"/>
              <a:t>Within weeks.</a:t>
            </a:r>
          </a:p>
          <a:p>
            <a:endParaRPr lang="en-US" dirty="0"/>
          </a:p>
          <a:p>
            <a:r>
              <a:rPr lang="en-US" dirty="0"/>
              <a:t>Been over a month.</a:t>
            </a:r>
          </a:p>
          <a:p>
            <a:endParaRPr lang="en-US" dirty="0"/>
          </a:p>
          <a:p>
            <a:r>
              <a:rPr lang="en-US" dirty="0"/>
              <a:t>There are also several bills pending before Congress- </a:t>
            </a:r>
          </a:p>
          <a:p>
            <a:r>
              <a:rPr lang="en-US" dirty="0"/>
              <a:t>Tobacco 21 federally</a:t>
            </a:r>
          </a:p>
          <a:p>
            <a:r>
              <a:rPr lang="en-US" dirty="0"/>
              <a:t>Congressman Pallone’s bill </a:t>
            </a:r>
            <a:br>
              <a:rPr lang="en-US" dirty="0"/>
            </a:br>
            <a:endParaRPr lang="en-US" dirty="0"/>
          </a:p>
          <a:p>
            <a:endParaRPr lang="en-US" dirty="0"/>
          </a:p>
          <a:p>
            <a:r>
              <a:rPr lang="en-US" dirty="0"/>
              <a:t>Putting aside federal action – what is happening on the state and local level?</a:t>
            </a:r>
          </a:p>
        </p:txBody>
      </p:sp>
      <p:sp>
        <p:nvSpPr>
          <p:cNvPr id="4" name="Slide Number Placeholder 3"/>
          <p:cNvSpPr>
            <a:spLocks noGrp="1"/>
          </p:cNvSpPr>
          <p:nvPr>
            <p:ph type="sldNum" sz="quarter" idx="5"/>
          </p:nvPr>
        </p:nvSpPr>
        <p:spPr/>
        <p:txBody>
          <a:bodyPr/>
          <a:lstStyle/>
          <a:p>
            <a:fld id="{BD57391B-EEEE-234C-A58E-D47DC4426782}" type="slidenum">
              <a:rPr lang="en-US" smtClean="0"/>
              <a:t>4</a:t>
            </a:fld>
            <a:endParaRPr lang="en-US" dirty="0"/>
          </a:p>
        </p:txBody>
      </p:sp>
    </p:spTree>
    <p:extLst>
      <p:ext uri="{BB962C8B-B14F-4D97-AF65-F5344CB8AC3E}">
        <p14:creationId xmlns:p14="http://schemas.microsoft.com/office/powerpoint/2010/main" val="1049225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American Lung Association strongly supports including or adding e-cigarettes into </a:t>
            </a:r>
            <a:r>
              <a:rPr lang="en-US" dirty="0" err="1"/>
              <a:t>smokefree</a:t>
            </a:r>
            <a:r>
              <a:rPr lang="en-US" dirty="0"/>
              <a:t> laws.  As of July 2019, 15 states and the District of Columbia have added e-cigarettes to their comprehensive laws prohibiting smoking in virtually all public places and workplaces.</a:t>
            </a:r>
          </a:p>
          <a:p>
            <a:endParaRPr lang="en-US" dirty="0"/>
          </a:p>
          <a:p>
            <a:r>
              <a:rPr lang="en-US" dirty="0"/>
              <a:t>Tobacco 21: </a:t>
            </a:r>
          </a:p>
        </p:txBody>
      </p:sp>
      <p:sp>
        <p:nvSpPr>
          <p:cNvPr id="4" name="Slide Number Placeholder 3"/>
          <p:cNvSpPr>
            <a:spLocks noGrp="1"/>
          </p:cNvSpPr>
          <p:nvPr>
            <p:ph type="sldNum" sz="quarter" idx="10"/>
          </p:nvPr>
        </p:nvSpPr>
        <p:spPr/>
        <p:txBody>
          <a:bodyPr/>
          <a:lstStyle/>
          <a:p>
            <a:fld id="{BD57391B-EEEE-234C-A58E-D47DC4426782}" type="slidenum">
              <a:rPr lang="en-US" smtClean="0"/>
              <a:t>5</a:t>
            </a:fld>
            <a:endParaRPr lang="en-US" dirty="0"/>
          </a:p>
        </p:txBody>
      </p:sp>
    </p:spTree>
    <p:extLst>
      <p:ext uri="{BB962C8B-B14F-4D97-AF65-F5344CB8AC3E}">
        <p14:creationId xmlns:p14="http://schemas.microsoft.com/office/powerpoint/2010/main" val="3147910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NYC, Albany County, Westchester County, Nassau County, Suffolk County</a:t>
            </a:r>
          </a:p>
          <a:p>
            <a:endParaRPr lang="en-US" dirty="0"/>
          </a:p>
          <a:p>
            <a:r>
              <a:rPr lang="en-US" sz="1200" kern="1200" dirty="0">
                <a:solidFill>
                  <a:schemeClr val="tx1"/>
                </a:solidFill>
                <a:effectLst/>
                <a:latin typeface="+mn-lt"/>
                <a:ea typeface="+mn-ea"/>
                <a:cs typeface="+mn-cs"/>
              </a:rPr>
              <a:t>Hosting a Regional Cannabis and Vaping Summit in New York City with Connecticut, New Jersey and Pennsylvania governors.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20% tax goes effect in December</a:t>
            </a:r>
          </a:p>
          <a:p>
            <a:r>
              <a:rPr lang="en-US" sz="1200" kern="1200" dirty="0">
                <a:solidFill>
                  <a:schemeClr val="tx1"/>
                </a:solidFill>
                <a:effectLst/>
                <a:latin typeface="+mn-lt"/>
                <a:ea typeface="+mn-ea"/>
                <a:cs typeface="+mn-cs"/>
              </a:rPr>
              <a:t>T21 goes effect in November</a:t>
            </a:r>
            <a:endParaRPr lang="en-US" dirty="0"/>
          </a:p>
        </p:txBody>
      </p:sp>
      <p:sp>
        <p:nvSpPr>
          <p:cNvPr id="4" name="Slide Number Placeholder 3"/>
          <p:cNvSpPr>
            <a:spLocks noGrp="1"/>
          </p:cNvSpPr>
          <p:nvPr>
            <p:ph type="sldNum" sz="quarter" idx="5"/>
          </p:nvPr>
        </p:nvSpPr>
        <p:spPr/>
        <p:txBody>
          <a:bodyPr/>
          <a:lstStyle/>
          <a:p>
            <a:fld id="{BD57391B-EEEE-234C-A58E-D47DC4426782}" type="slidenum">
              <a:rPr lang="en-US" smtClean="0"/>
              <a:t>6</a:t>
            </a:fld>
            <a:endParaRPr lang="en-US" dirty="0"/>
          </a:p>
        </p:txBody>
      </p:sp>
    </p:spTree>
    <p:extLst>
      <p:ext uri="{BB962C8B-B14F-4D97-AF65-F5344CB8AC3E}">
        <p14:creationId xmlns:p14="http://schemas.microsoft.com/office/powerpoint/2010/main" val="2979176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In the absence of FDA acting, the American Lung Association is working at the state and local level, urging them to take actions that are proven to reduce tobacco use and help smokers get real help to quit. </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And we call on states and localities to prohibit all flavored tobacco products, including mint and menthol e-cigarettes, and menthol cigarettes and flavored cigars.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r>
              <a:rPr lang="en-US" dirty="0"/>
              <a:t>We call on states and localities to include e-cigarettes in comprehensive smokefree laws. In November, Florida voters passed an initiative that will prohibit e-cigarette use indoors. </a:t>
            </a:r>
          </a:p>
          <a:p>
            <a:endParaRPr lang="en-US" dirty="0"/>
          </a:p>
          <a:p>
            <a:r>
              <a:rPr lang="en-US" dirty="0"/>
              <a:t>We call on states and localities to join the 6 states, DC and over 350 localities that have passed Tobacco 21 laws raising the legal age of sale for tobacco products to 21.</a:t>
            </a:r>
          </a:p>
          <a:p>
            <a:endParaRPr lang="en-US" dirty="0"/>
          </a:p>
          <a:p>
            <a:r>
              <a:rPr lang="en-US" dirty="0"/>
              <a:t>We call on states to fully fund programs which help prevent kids from starting to use these products and help current users quit.</a:t>
            </a:r>
          </a:p>
          <a:p>
            <a:endParaRPr lang="en-US" dirty="0"/>
          </a:p>
          <a:p>
            <a:r>
              <a:rPr lang="en-US" dirty="0"/>
              <a:t>We call on states to increase tobacco taxes including e-cigarettes. The American Lung Association believes e-cigarettes should be taxed at the same amount as other tobacco products.</a:t>
            </a:r>
          </a:p>
          <a:p>
            <a:endParaRPr lang="en-US" dirty="0"/>
          </a:p>
          <a:p>
            <a:br>
              <a:rPr lang="en-US" dirty="0"/>
            </a:br>
            <a:endParaRPr lang="en-US" dirty="0"/>
          </a:p>
        </p:txBody>
      </p:sp>
      <p:sp>
        <p:nvSpPr>
          <p:cNvPr id="4" name="Slide Number Placeholder 3"/>
          <p:cNvSpPr>
            <a:spLocks noGrp="1"/>
          </p:cNvSpPr>
          <p:nvPr>
            <p:ph type="sldNum" sz="quarter" idx="10"/>
          </p:nvPr>
        </p:nvSpPr>
        <p:spPr/>
        <p:txBody>
          <a:bodyPr/>
          <a:lstStyle/>
          <a:p>
            <a:fld id="{BD57391B-EEEE-234C-A58E-D47DC4426782}" type="slidenum">
              <a:rPr lang="en-US" smtClean="0"/>
              <a:t>7</a:t>
            </a:fld>
            <a:endParaRPr lang="en-US" dirty="0"/>
          </a:p>
        </p:txBody>
      </p:sp>
    </p:spTree>
    <p:extLst>
      <p:ext uri="{BB962C8B-B14F-4D97-AF65-F5344CB8AC3E}">
        <p14:creationId xmlns:p14="http://schemas.microsoft.com/office/powerpoint/2010/main" val="3130018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American Lung Association created “The Vape Talk” to help parents learn how to talk with their kids about the dangers of e-cigarettes and vaping.  </a:t>
            </a:r>
          </a:p>
        </p:txBody>
      </p:sp>
      <p:sp>
        <p:nvSpPr>
          <p:cNvPr id="4" name="Slide Number Placeholder 3"/>
          <p:cNvSpPr>
            <a:spLocks noGrp="1"/>
          </p:cNvSpPr>
          <p:nvPr>
            <p:ph type="sldNum" sz="quarter" idx="10"/>
          </p:nvPr>
        </p:nvSpPr>
        <p:spPr/>
        <p:txBody>
          <a:bodyPr/>
          <a:lstStyle/>
          <a:p>
            <a:fld id="{BD57391B-EEEE-234C-A58E-D47DC4426782}" type="slidenum">
              <a:rPr lang="en-US" smtClean="0"/>
              <a:t>8</a:t>
            </a:fld>
            <a:endParaRPr lang="en-US" dirty="0"/>
          </a:p>
        </p:txBody>
      </p:sp>
    </p:spTree>
    <p:extLst>
      <p:ext uri="{BB962C8B-B14F-4D97-AF65-F5344CB8AC3E}">
        <p14:creationId xmlns:p14="http://schemas.microsoft.com/office/powerpoint/2010/main" val="2858920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important that schools understand that these kids are heavily addicted – and that kids need to be treated, not punished. </a:t>
            </a:r>
          </a:p>
          <a:p>
            <a:endParaRPr lang="en-US" dirty="0"/>
          </a:p>
          <a:p>
            <a:r>
              <a:rPr lang="en-US" dirty="0"/>
              <a:t>The Lung Association opposes the use of e-cigarette detection machines, of removing bathroom doors, etc.  Instead, we emphasize the use of prevention and education. </a:t>
            </a:r>
          </a:p>
        </p:txBody>
      </p:sp>
      <p:sp>
        <p:nvSpPr>
          <p:cNvPr id="4" name="Slide Number Placeholder 3"/>
          <p:cNvSpPr>
            <a:spLocks noGrp="1"/>
          </p:cNvSpPr>
          <p:nvPr>
            <p:ph type="sldNum" sz="quarter" idx="5"/>
          </p:nvPr>
        </p:nvSpPr>
        <p:spPr/>
        <p:txBody>
          <a:bodyPr/>
          <a:lstStyle/>
          <a:p>
            <a:fld id="{BD57391B-EEEE-234C-A58E-D47DC4426782}" type="slidenum">
              <a:rPr lang="en-US" smtClean="0"/>
              <a:t>9</a:t>
            </a:fld>
            <a:endParaRPr lang="en-US" dirty="0"/>
          </a:p>
        </p:txBody>
      </p:sp>
    </p:spTree>
    <p:extLst>
      <p:ext uri="{BB962C8B-B14F-4D97-AF65-F5344CB8AC3E}">
        <p14:creationId xmlns:p14="http://schemas.microsoft.com/office/powerpoint/2010/main" val="8338932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userDrawn="1"/>
        </p:nvSpPr>
        <p:spPr>
          <a:xfrm>
            <a:off x="0" y="6504832"/>
            <a:ext cx="12192000" cy="294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0" rtlCol="0" anchor="ctr"/>
          <a:lstStyle/>
          <a:p>
            <a:pPr algn="ctr"/>
            <a:r>
              <a:rPr lang="en-US" sz="700" dirty="0">
                <a:solidFill>
                  <a:srgbClr val="4A4A4A"/>
                </a:solidFill>
              </a:rPr>
              <a:t>FOR INTERNAL USE ONLY DO NOT DISTRIBUTE. Confidential and proprietary property of the American Lung Association, all rights reserved.</a:t>
            </a:r>
          </a:p>
        </p:txBody>
      </p:sp>
      <p:sp>
        <p:nvSpPr>
          <p:cNvPr id="6" name="Slide Number Placeholder 5"/>
          <p:cNvSpPr txBox="1">
            <a:spLocks/>
          </p:cNvSpPr>
          <p:nvPr userDrawn="1"/>
        </p:nvSpPr>
        <p:spPr>
          <a:xfrm>
            <a:off x="11815234" y="6549068"/>
            <a:ext cx="376767" cy="198967"/>
          </a:xfrm>
          <a:prstGeom prst="rect">
            <a:avLst/>
          </a:prstGeom>
        </p:spPr>
        <p:txBody>
          <a:bodyPr vert="horz" lIns="0" tIns="0" rIns="0" bIns="0" rtlCol="0" anchor="b" anchorCtr="0"/>
          <a:lstStyle>
            <a:defPPr>
              <a:defRPr lang="en-US"/>
            </a:defPPr>
            <a:lvl1pPr marL="0" algn="ctr" defTabSz="914400" rtl="0" eaLnBrk="1" latinLnBrk="0" hangingPunct="1">
              <a:defRPr sz="7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D24007E-3925-E74C-A90B-515138799913}" type="slidenum">
              <a:rPr lang="en-US" sz="900" b="0" i="0" smtClean="0">
                <a:latin typeface="Arial Bold"/>
                <a:cs typeface="Arial Bold"/>
              </a:rPr>
              <a:pPr/>
              <a:t>‹#›</a:t>
            </a:fld>
            <a:endParaRPr lang="en-US" sz="900" b="0" i="0" dirty="0">
              <a:latin typeface="Arial Bold"/>
              <a:cs typeface="Arial Bold"/>
            </a:endParaRPr>
          </a:p>
        </p:txBody>
      </p:sp>
    </p:spTree>
    <p:extLst>
      <p:ext uri="{BB962C8B-B14F-4D97-AF65-F5344CB8AC3E}">
        <p14:creationId xmlns:p14="http://schemas.microsoft.com/office/powerpoint/2010/main" val="73693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grpId="0" nodeType="afterEffect">
                                  <p:stCondLst>
                                    <p:cond delay="0"/>
                                  </p:stCondLst>
                                  <p:childTnLst>
                                    <p:set>
                                      <p:cBhvr>
                                        <p:cTn id="9"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6" name="Slide Number Placeholder 5"/>
          <p:cNvSpPr txBox="1">
            <a:spLocks/>
          </p:cNvSpPr>
          <p:nvPr userDrawn="1"/>
        </p:nvSpPr>
        <p:spPr>
          <a:xfrm>
            <a:off x="11815234" y="6549068"/>
            <a:ext cx="376767" cy="198967"/>
          </a:xfrm>
          <a:prstGeom prst="rect">
            <a:avLst/>
          </a:prstGeom>
        </p:spPr>
        <p:txBody>
          <a:bodyPr vert="horz" lIns="0" tIns="0" rIns="0" bIns="0" rtlCol="0" anchor="b" anchorCtr="0"/>
          <a:lstStyle>
            <a:defPPr>
              <a:defRPr lang="en-US"/>
            </a:defPPr>
            <a:lvl1pPr marL="0" algn="ctr" defTabSz="914400" rtl="0" eaLnBrk="1" latinLnBrk="0" hangingPunct="1">
              <a:defRPr sz="7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D24007E-3925-E74C-A90B-515138799913}" type="slidenum">
              <a:rPr lang="en-US" sz="900" b="0" i="0" smtClean="0">
                <a:latin typeface="Arial Bold"/>
                <a:cs typeface="Arial Bold"/>
              </a:rPr>
              <a:pPr/>
              <a:t>‹#›</a:t>
            </a:fld>
            <a:endParaRPr lang="en-US" sz="900" b="0" i="0" dirty="0">
              <a:latin typeface="Arial Bold"/>
              <a:cs typeface="Arial Bold"/>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userDrawn="1"/>
        </p:nvSpPr>
        <p:spPr>
          <a:xfrm>
            <a:off x="-6624" y="6564468"/>
            <a:ext cx="12192000" cy="294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0" rtlCol="0" anchor="ctr"/>
          <a:lstStyle/>
          <a:p>
            <a:pPr algn="ctr"/>
            <a:r>
              <a:rPr lang="en-US" sz="700" dirty="0">
                <a:solidFill>
                  <a:srgbClr val="4A4A4A"/>
                </a:solidFill>
              </a:rPr>
              <a:t>FOR INTERNAL USE ONLY DO NOT DISTRIBUTE. Confidential and proprietary property of the American Lung Association, all rights reserved.</a:t>
            </a:r>
          </a:p>
        </p:txBody>
      </p:sp>
      <p:sp>
        <p:nvSpPr>
          <p:cNvPr id="7" name="Slide Number Placeholder 5"/>
          <p:cNvSpPr txBox="1">
            <a:spLocks/>
          </p:cNvSpPr>
          <p:nvPr userDrawn="1"/>
        </p:nvSpPr>
        <p:spPr>
          <a:xfrm>
            <a:off x="11808610" y="6608704"/>
            <a:ext cx="376767" cy="198967"/>
          </a:xfrm>
          <a:prstGeom prst="rect">
            <a:avLst/>
          </a:prstGeom>
        </p:spPr>
        <p:txBody>
          <a:bodyPr vert="horz" lIns="0" tIns="0" rIns="0" bIns="0" rtlCol="0" anchor="b" anchorCtr="0"/>
          <a:lstStyle>
            <a:defPPr>
              <a:defRPr lang="en-US"/>
            </a:defPPr>
            <a:lvl1pPr marL="0" algn="ctr" defTabSz="914400" rtl="0" eaLnBrk="1" latinLnBrk="0" hangingPunct="1">
              <a:defRPr sz="7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D24007E-3925-E74C-A90B-515138799913}" type="slidenum">
              <a:rPr lang="en-US" sz="900" b="0" i="0" smtClean="0">
                <a:latin typeface="Arial Bold"/>
                <a:cs typeface="Arial Bold"/>
              </a:rPr>
              <a:pPr/>
              <a:t>‹#›</a:t>
            </a:fld>
            <a:endParaRPr lang="en-US" sz="900" b="0" i="0" dirty="0">
              <a:latin typeface="Arial Bold"/>
              <a:cs typeface="Arial Bold"/>
            </a:endParaRPr>
          </a:p>
        </p:txBody>
      </p:sp>
    </p:spTree>
    <p:extLst>
      <p:ext uri="{BB962C8B-B14F-4D97-AF65-F5344CB8AC3E}">
        <p14:creationId xmlns:p14="http://schemas.microsoft.com/office/powerpoint/2010/main" val="584018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grpId="0" nodeType="afterEffect">
                                  <p:stCondLst>
                                    <p:cond delay="0"/>
                                  </p:stCondLst>
                                  <p:childTnLst>
                                    <p:set>
                                      <p:cBhvr>
                                        <p:cTn id="9" dur="1" fill="hold">
                                          <p:stCondLst>
                                            <p:cond delay="0"/>
                                          </p:stCondLst>
                                        </p:cTn>
                                        <p:tgtEl>
                                          <p:spTgt spid="16"/>
                                        </p:tgtEl>
                                        <p:attrNameLst>
                                          <p:attrName>style.visibility</p:attrName>
                                        </p:attrNameLst>
                                      </p:cBhvr>
                                      <p:to>
                                        <p:strVal val="hidden"/>
                                      </p:to>
                                    </p:set>
                                  </p:childTnLst>
                                </p:cTn>
                              </p:par>
                            </p:childTnLst>
                          </p:cTn>
                        </p:par>
                        <p:par>
                          <p:cTn id="10" fill="hold">
                            <p:stCondLst>
                              <p:cond delay="0"/>
                            </p:stCondLst>
                            <p:childTnLst>
                              <p:par>
                                <p:cTn id="11" presetID="1" presetClass="entr" presetSubtype="0" fill="hold" grpId="1" nodeType="after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par>
                          <p:cTn id="13" fill="hold">
                            <p:stCondLst>
                              <p:cond delay="0"/>
                            </p:stCondLst>
                            <p:childTnLst>
                              <p:par>
                                <p:cTn id="14" presetID="1" presetClass="exit"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7" grpId="0"/>
      <p:bldP spid="7" grpId="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5176" cy="6858000"/>
          </a:xfrm>
          <a:prstGeom prst="rect">
            <a:avLst/>
          </a:prstGeom>
        </p:spPr>
      </p:pic>
      <p:sp>
        <p:nvSpPr>
          <p:cNvPr id="2" name="Title 1"/>
          <p:cNvSpPr>
            <a:spLocks noGrp="1"/>
          </p:cNvSpPr>
          <p:nvPr>
            <p:ph type="title"/>
          </p:nvPr>
        </p:nvSpPr>
        <p:spPr>
          <a:xfrm>
            <a:off x="596228" y="34015"/>
            <a:ext cx="10972801" cy="661151"/>
          </a:xfrm>
        </p:spPr>
        <p:txBody>
          <a:bodyPr>
            <a:normAutofit/>
          </a:bodyPr>
          <a:lstStyle>
            <a:lvl1pPr>
              <a:defRPr sz="2400">
                <a:solidFill>
                  <a:schemeClr val="tx1">
                    <a:lumMod val="65000"/>
                    <a:lumOff val="35000"/>
                  </a:schemeClr>
                </a:solidFill>
              </a:defRPr>
            </a:lvl1pPr>
          </a:lstStyle>
          <a:p>
            <a:r>
              <a:rPr lang="en-US" dirty="0"/>
              <a:t>Click to edit Master title style</a:t>
            </a:r>
          </a:p>
        </p:txBody>
      </p:sp>
      <p:sp>
        <p:nvSpPr>
          <p:cNvPr id="3" name="Content Placeholder 2"/>
          <p:cNvSpPr>
            <a:spLocks noGrp="1"/>
          </p:cNvSpPr>
          <p:nvPr>
            <p:ph idx="1"/>
          </p:nvPr>
        </p:nvSpPr>
        <p:spPr>
          <a:xfrm>
            <a:off x="609600" y="1417053"/>
            <a:ext cx="10972801" cy="41075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p:cNvSpPr>
            <a:spLocks noGrp="1"/>
          </p:cNvSpPr>
          <p:nvPr>
            <p:ph type="subTitle" idx="10"/>
          </p:nvPr>
        </p:nvSpPr>
        <p:spPr>
          <a:xfrm>
            <a:off x="609600" y="798121"/>
            <a:ext cx="8534401" cy="618932"/>
          </a:xfrm>
        </p:spPr>
        <p:txBody>
          <a:bodyPr>
            <a:normAutofit/>
          </a:bodyPr>
          <a:lstStyle>
            <a:lvl1pPr marL="0" indent="0" algn="l">
              <a:buNone/>
              <a:defRPr sz="1800" b="1" cap="all">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Rectangle 5"/>
          <p:cNvSpPr/>
          <p:nvPr userDrawn="1"/>
        </p:nvSpPr>
        <p:spPr>
          <a:xfrm>
            <a:off x="11830404" y="6568308"/>
            <a:ext cx="325815" cy="230832"/>
          </a:xfrm>
          <a:prstGeom prst="rect">
            <a:avLst/>
          </a:prstGeom>
        </p:spPr>
        <p:txBody>
          <a:bodyPr wrap="none">
            <a:spAutoFit/>
          </a:bodyPr>
          <a:lstStyle/>
          <a:p>
            <a:fld id="{BD24007E-3925-E74C-A90B-515138799913}" type="slidenum">
              <a:rPr lang="en-US" sz="900" b="0" i="0" smtClean="0">
                <a:solidFill>
                  <a:schemeClr val="tx1">
                    <a:lumMod val="65000"/>
                    <a:lumOff val="35000"/>
                  </a:schemeClr>
                </a:solidFill>
                <a:latin typeface="Arial Bold"/>
                <a:cs typeface="Arial Bold"/>
              </a:rPr>
              <a:pPr/>
              <a:t>‹#›</a:t>
            </a:fld>
            <a:endParaRPr lang="en-US" sz="900" dirty="0">
              <a:solidFill>
                <a:schemeClr val="tx1">
                  <a:lumMod val="65000"/>
                  <a:lumOff val="35000"/>
                </a:schemeClr>
              </a:solidFill>
            </a:endParaRPr>
          </a:p>
        </p:txBody>
      </p:sp>
    </p:spTree>
    <p:extLst>
      <p:ext uri="{BB962C8B-B14F-4D97-AF65-F5344CB8AC3E}">
        <p14:creationId xmlns:p14="http://schemas.microsoft.com/office/powerpoint/2010/main" val="2827833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5176" cy="6858000"/>
          </a:xfrm>
          <a:prstGeom prst="rect">
            <a:avLst/>
          </a:prstGeom>
        </p:spPr>
      </p:pic>
      <p:sp>
        <p:nvSpPr>
          <p:cNvPr id="2" name="Title 1"/>
          <p:cNvSpPr>
            <a:spLocks noGrp="1"/>
          </p:cNvSpPr>
          <p:nvPr>
            <p:ph type="ctrTitle"/>
          </p:nvPr>
        </p:nvSpPr>
        <p:spPr>
          <a:xfrm>
            <a:off x="914401" y="2130427"/>
            <a:ext cx="10363200" cy="1470025"/>
          </a:xfrm>
        </p:spPr>
        <p:txBody>
          <a:bodyPr>
            <a:normAutofit/>
          </a:bodyPr>
          <a:lstStyle>
            <a:lvl1pPr>
              <a:defRPr sz="3600">
                <a:solidFill>
                  <a:schemeClr val="tx1">
                    <a:lumMod val="65000"/>
                    <a:lumOff val="35000"/>
                  </a:schemeClr>
                </a:solidFill>
              </a:defRPr>
            </a:lvl1pPr>
          </a:lstStyle>
          <a:p>
            <a:r>
              <a:rPr lang="en-US" dirty="0"/>
              <a:t>Click to edit Master title style</a:t>
            </a:r>
          </a:p>
        </p:txBody>
      </p:sp>
      <p:sp>
        <p:nvSpPr>
          <p:cNvPr id="3" name="Subtitle 2"/>
          <p:cNvSpPr>
            <a:spLocks noGrp="1"/>
          </p:cNvSpPr>
          <p:nvPr>
            <p:ph type="subTitle" idx="1"/>
          </p:nvPr>
        </p:nvSpPr>
        <p:spPr>
          <a:xfrm>
            <a:off x="914400" y="3886200"/>
            <a:ext cx="8534401"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652081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p:cNvSpPr/>
          <p:nvPr userDrawn="1"/>
        </p:nvSpPr>
        <p:spPr>
          <a:xfrm>
            <a:off x="0" y="6504832"/>
            <a:ext cx="12192000" cy="294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0" rtlCol="0" anchor="ctr"/>
          <a:lstStyle/>
          <a:p>
            <a:pPr algn="ctr"/>
            <a:r>
              <a:rPr lang="en-US" sz="700" dirty="0">
                <a:solidFill>
                  <a:srgbClr val="4A4A4A"/>
                </a:solidFill>
              </a:rPr>
              <a:t>FOR INTERNAL USE ONLY DO NOT DISTRIBUTE. Confidential and proprietary property of the American Lung Association, all rights reserved.</a:t>
            </a:r>
          </a:p>
        </p:txBody>
      </p:sp>
      <p:sp>
        <p:nvSpPr>
          <p:cNvPr id="11" name="Slide Number Placeholder 5"/>
          <p:cNvSpPr txBox="1">
            <a:spLocks/>
          </p:cNvSpPr>
          <p:nvPr userDrawn="1"/>
        </p:nvSpPr>
        <p:spPr>
          <a:xfrm>
            <a:off x="11815234" y="6549068"/>
            <a:ext cx="376767" cy="198967"/>
          </a:xfrm>
          <a:prstGeom prst="rect">
            <a:avLst/>
          </a:prstGeom>
        </p:spPr>
        <p:txBody>
          <a:bodyPr vert="horz" lIns="0" tIns="0" rIns="0" bIns="0" rtlCol="0" anchor="b" anchorCtr="0"/>
          <a:lstStyle>
            <a:defPPr>
              <a:defRPr lang="en-US"/>
            </a:defPPr>
            <a:lvl1pPr marL="0" algn="ctr" defTabSz="914400" rtl="0" eaLnBrk="1" latinLnBrk="0" hangingPunct="1">
              <a:defRPr sz="7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D24007E-3925-E74C-A90B-515138799913}" type="slidenum">
              <a:rPr lang="en-US" sz="900" b="0" i="0" smtClean="0">
                <a:latin typeface="Arial Bold"/>
                <a:cs typeface="Arial Bold"/>
              </a:rPr>
              <a:pPr/>
              <a:t>‹#›</a:t>
            </a:fld>
            <a:endParaRPr lang="en-US" sz="900" b="0" i="0" dirty="0">
              <a:latin typeface="Arial Bold"/>
              <a:cs typeface="Arial Bold"/>
            </a:endParaRPr>
          </a:p>
        </p:txBody>
      </p:sp>
    </p:spTree>
    <p:extLst>
      <p:ext uri="{BB962C8B-B14F-4D97-AF65-F5344CB8AC3E}">
        <p14:creationId xmlns:p14="http://schemas.microsoft.com/office/powerpoint/2010/main" val="165722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grpId="0" nodeType="afterEffect">
                                  <p:stCondLst>
                                    <p:cond delay="0"/>
                                  </p:stCondLst>
                                  <p:childTnLst>
                                    <p:set>
                                      <p:cBhvr>
                                        <p:cTn id="9"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Rectangle 13"/>
          <p:cNvSpPr/>
          <p:nvPr userDrawn="1"/>
        </p:nvSpPr>
        <p:spPr>
          <a:xfrm>
            <a:off x="0" y="6504832"/>
            <a:ext cx="12192000" cy="294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0" rtlCol="0" anchor="ctr"/>
          <a:lstStyle/>
          <a:p>
            <a:pPr algn="ctr"/>
            <a:r>
              <a:rPr lang="en-US" sz="700" dirty="0">
                <a:solidFill>
                  <a:srgbClr val="4A4A4A"/>
                </a:solidFill>
              </a:rPr>
              <a:t>FOR INTERNAL USE ONLY DO NOT DISTRIBUTE. Confidential and proprietary property of the American Lung Association, all rights reserved.</a:t>
            </a:r>
          </a:p>
        </p:txBody>
      </p:sp>
      <p:sp>
        <p:nvSpPr>
          <p:cNvPr id="15" name="Slide Number Placeholder 5"/>
          <p:cNvSpPr txBox="1">
            <a:spLocks/>
          </p:cNvSpPr>
          <p:nvPr userDrawn="1"/>
        </p:nvSpPr>
        <p:spPr>
          <a:xfrm>
            <a:off x="11815234" y="6549068"/>
            <a:ext cx="376767" cy="198967"/>
          </a:xfrm>
          <a:prstGeom prst="rect">
            <a:avLst/>
          </a:prstGeom>
        </p:spPr>
        <p:txBody>
          <a:bodyPr vert="horz" lIns="0" tIns="0" rIns="0" bIns="0" rtlCol="0" anchor="b" anchorCtr="0"/>
          <a:lstStyle>
            <a:defPPr>
              <a:defRPr lang="en-US"/>
            </a:defPPr>
            <a:lvl1pPr marL="0" algn="ctr" defTabSz="914400" rtl="0" eaLnBrk="1" latinLnBrk="0" hangingPunct="1">
              <a:defRPr sz="7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D24007E-3925-E74C-A90B-515138799913}" type="slidenum">
              <a:rPr lang="en-US" sz="900" b="0" i="0" smtClean="0">
                <a:latin typeface="Arial Bold"/>
                <a:cs typeface="Arial Bold"/>
              </a:rPr>
              <a:pPr/>
              <a:t>‹#›</a:t>
            </a:fld>
            <a:endParaRPr lang="en-US" sz="900" b="0" i="0" dirty="0">
              <a:latin typeface="Arial Bold"/>
              <a:cs typeface="Arial Bold"/>
            </a:endParaRPr>
          </a:p>
        </p:txBody>
      </p:sp>
    </p:spTree>
    <p:extLst>
      <p:ext uri="{BB962C8B-B14F-4D97-AF65-F5344CB8AC3E}">
        <p14:creationId xmlns:p14="http://schemas.microsoft.com/office/powerpoint/2010/main" val="2305034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grpId="0" nodeType="afterEffect">
                                  <p:stCondLst>
                                    <p:cond delay="0"/>
                                  </p:stCondLst>
                                  <p:childTnLst>
                                    <p:set>
                                      <p:cBhvr>
                                        <p:cTn id="9"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Rectangle 16"/>
          <p:cNvSpPr/>
          <p:nvPr userDrawn="1"/>
        </p:nvSpPr>
        <p:spPr>
          <a:xfrm>
            <a:off x="0" y="6504832"/>
            <a:ext cx="12192000" cy="294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0" rtlCol="0" anchor="ctr"/>
          <a:lstStyle/>
          <a:p>
            <a:pPr algn="ctr"/>
            <a:r>
              <a:rPr lang="en-US" sz="700" dirty="0">
                <a:solidFill>
                  <a:srgbClr val="4A4A4A"/>
                </a:solidFill>
              </a:rPr>
              <a:t>FOR INTERNAL USE ONLY DO NOT DISTRIBUTE. Confidential and proprietary property of the American Lung Association, all rights reserved.</a:t>
            </a:r>
          </a:p>
        </p:txBody>
      </p:sp>
      <p:sp>
        <p:nvSpPr>
          <p:cNvPr id="18" name="Slide Number Placeholder 5"/>
          <p:cNvSpPr txBox="1">
            <a:spLocks/>
          </p:cNvSpPr>
          <p:nvPr userDrawn="1"/>
        </p:nvSpPr>
        <p:spPr>
          <a:xfrm>
            <a:off x="11815234" y="6549068"/>
            <a:ext cx="376767" cy="198967"/>
          </a:xfrm>
          <a:prstGeom prst="rect">
            <a:avLst/>
          </a:prstGeom>
        </p:spPr>
        <p:txBody>
          <a:bodyPr vert="horz" lIns="0" tIns="0" rIns="0" bIns="0" rtlCol="0" anchor="b" anchorCtr="0"/>
          <a:lstStyle>
            <a:defPPr>
              <a:defRPr lang="en-US"/>
            </a:defPPr>
            <a:lvl1pPr marL="0" algn="ctr" defTabSz="914400" rtl="0" eaLnBrk="1" latinLnBrk="0" hangingPunct="1">
              <a:defRPr sz="7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D24007E-3925-E74C-A90B-515138799913}" type="slidenum">
              <a:rPr lang="en-US" sz="900" b="0" i="0" smtClean="0">
                <a:latin typeface="Arial Bold"/>
                <a:cs typeface="Arial Bold"/>
              </a:rPr>
              <a:pPr/>
              <a:t>‹#›</a:t>
            </a:fld>
            <a:endParaRPr lang="en-US" sz="900" b="0" i="0" dirty="0">
              <a:latin typeface="Arial Bold"/>
              <a:cs typeface="Arial Bold"/>
            </a:endParaRPr>
          </a:p>
        </p:txBody>
      </p:sp>
    </p:spTree>
    <p:extLst>
      <p:ext uri="{BB962C8B-B14F-4D97-AF65-F5344CB8AC3E}">
        <p14:creationId xmlns:p14="http://schemas.microsoft.com/office/powerpoint/2010/main" val="3490130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grpId="0" nodeType="afterEffect">
                                  <p:stCondLst>
                                    <p:cond delay="0"/>
                                  </p:stCondLst>
                                  <p:childTnLst>
                                    <p:set>
                                      <p:cBhvr>
                                        <p:cTn id="9"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userDrawn="1"/>
        </p:nvPicPr>
        <p:blipFill rotWithShape="1">
          <a:blip r:embed="rId3">
            <a:extLst>
              <a:ext uri="{28A0092B-C50C-407E-A947-70E740481C1C}">
                <a14:useLocalDpi xmlns:a14="http://schemas.microsoft.com/office/drawing/2010/main" val="0"/>
              </a:ext>
            </a:extLst>
          </a:blip>
          <a:srcRect r="4875"/>
          <a:stretch/>
        </p:blipFill>
        <p:spPr>
          <a:xfrm>
            <a:off x="5319965" y="1350007"/>
            <a:ext cx="6338636" cy="4442326"/>
          </a:xfrm>
          <a:prstGeom prst="rect">
            <a:avLst/>
          </a:prstGeom>
        </p:spPr>
      </p:pic>
      <p:sp>
        <p:nvSpPr>
          <p:cNvPr id="7" name="Rectangle 6"/>
          <p:cNvSpPr/>
          <p:nvPr userDrawn="1"/>
        </p:nvSpPr>
        <p:spPr>
          <a:xfrm>
            <a:off x="0" y="6504832"/>
            <a:ext cx="12192000" cy="294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0" rtlCol="0" anchor="ctr"/>
          <a:lstStyle/>
          <a:p>
            <a:pPr algn="ctr"/>
            <a:r>
              <a:rPr lang="en-US" sz="700" dirty="0">
                <a:solidFill>
                  <a:srgbClr val="4A4A4A"/>
                </a:solidFill>
              </a:rPr>
              <a:t>FOR INTERNAL USE ONLY DO NOT DISTRIBUTE. Confidential and proprietary property of the American Lung Association, all rights reserved.</a:t>
            </a:r>
          </a:p>
        </p:txBody>
      </p:sp>
      <p:sp>
        <p:nvSpPr>
          <p:cNvPr id="8" name="Slide Number Placeholder 5"/>
          <p:cNvSpPr txBox="1">
            <a:spLocks/>
          </p:cNvSpPr>
          <p:nvPr userDrawn="1"/>
        </p:nvSpPr>
        <p:spPr>
          <a:xfrm>
            <a:off x="11815234" y="6549068"/>
            <a:ext cx="376767" cy="198967"/>
          </a:xfrm>
          <a:prstGeom prst="rect">
            <a:avLst/>
          </a:prstGeom>
        </p:spPr>
        <p:txBody>
          <a:bodyPr vert="horz" lIns="0" tIns="0" rIns="0" bIns="0" rtlCol="0" anchor="b" anchorCtr="0"/>
          <a:lstStyle>
            <a:defPPr>
              <a:defRPr lang="en-US"/>
            </a:defPPr>
            <a:lvl1pPr marL="0" algn="ctr" defTabSz="914400" rtl="0" eaLnBrk="1" latinLnBrk="0" hangingPunct="1">
              <a:defRPr sz="7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D24007E-3925-E74C-A90B-515138799913}" type="slidenum">
              <a:rPr lang="en-US" sz="900" b="0" i="0" smtClean="0">
                <a:latin typeface="Arial Bold"/>
                <a:cs typeface="Arial Bold"/>
              </a:rPr>
              <a:pPr/>
              <a:t>‹#›</a:t>
            </a:fld>
            <a:endParaRPr lang="en-US" sz="900" b="0" i="0" dirty="0">
              <a:latin typeface="Arial Bold"/>
              <a:cs typeface="Arial Bold"/>
            </a:endParaRPr>
          </a:p>
        </p:txBody>
      </p:sp>
    </p:spTree>
    <p:extLst>
      <p:ext uri="{BB962C8B-B14F-4D97-AF65-F5344CB8AC3E}">
        <p14:creationId xmlns:p14="http://schemas.microsoft.com/office/powerpoint/2010/main" val="2793865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grpId="0" nodeType="afterEffect">
                                  <p:stCondLst>
                                    <p:cond delay="0"/>
                                  </p:stCondLst>
                                  <p:childTnLst>
                                    <p:set>
                                      <p:cBhvr>
                                        <p:cTn id="9"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p:cNvSpPr/>
          <p:nvPr userDrawn="1"/>
        </p:nvSpPr>
        <p:spPr>
          <a:xfrm>
            <a:off x="0" y="6504832"/>
            <a:ext cx="12192000" cy="294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0" rtlCol="0" anchor="ctr"/>
          <a:lstStyle/>
          <a:p>
            <a:pPr algn="ctr"/>
            <a:r>
              <a:rPr lang="en-US" sz="700" dirty="0">
                <a:solidFill>
                  <a:srgbClr val="4A4A4A"/>
                </a:solidFill>
              </a:rPr>
              <a:t>FOR INTERNAL USE ONLY DO NOT DISTRIBUTE. Confidential and proprietary property of the American Lung Association, all rights reserved.</a:t>
            </a:r>
          </a:p>
        </p:txBody>
      </p:sp>
      <p:sp>
        <p:nvSpPr>
          <p:cNvPr id="8" name="Slide Number Placeholder 5"/>
          <p:cNvSpPr txBox="1">
            <a:spLocks/>
          </p:cNvSpPr>
          <p:nvPr userDrawn="1"/>
        </p:nvSpPr>
        <p:spPr>
          <a:xfrm>
            <a:off x="11815234" y="6549068"/>
            <a:ext cx="376767" cy="198967"/>
          </a:xfrm>
          <a:prstGeom prst="rect">
            <a:avLst/>
          </a:prstGeom>
        </p:spPr>
        <p:txBody>
          <a:bodyPr vert="horz" lIns="0" tIns="0" rIns="0" bIns="0" rtlCol="0" anchor="b" anchorCtr="0"/>
          <a:lstStyle>
            <a:defPPr>
              <a:defRPr lang="en-US"/>
            </a:defPPr>
            <a:lvl1pPr marL="0" algn="ctr" defTabSz="914400" rtl="0" eaLnBrk="1" latinLnBrk="0" hangingPunct="1">
              <a:defRPr sz="7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D24007E-3925-E74C-A90B-515138799913}" type="slidenum">
              <a:rPr lang="en-US" sz="900" b="0" i="0" smtClean="0">
                <a:latin typeface="Arial Bold"/>
                <a:cs typeface="Arial Bold"/>
              </a:rPr>
              <a:pPr/>
              <a:t>‹#›</a:t>
            </a:fld>
            <a:endParaRPr lang="en-US" sz="900" b="0" i="0" dirty="0">
              <a:latin typeface="Arial Bold"/>
              <a:cs typeface="Arial Bold"/>
            </a:endParaRPr>
          </a:p>
        </p:txBody>
      </p:sp>
    </p:spTree>
    <p:extLst>
      <p:ext uri="{BB962C8B-B14F-4D97-AF65-F5344CB8AC3E}">
        <p14:creationId xmlns:p14="http://schemas.microsoft.com/office/powerpoint/2010/main" val="581182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grpId="0" nodeType="afterEffect">
                                  <p:stCondLst>
                                    <p:cond delay="0"/>
                                  </p:stCondLst>
                                  <p:childTnLst>
                                    <p:set>
                                      <p:cBhvr>
                                        <p:cTn id="9"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Rectangle 14"/>
          <p:cNvSpPr/>
          <p:nvPr userDrawn="1"/>
        </p:nvSpPr>
        <p:spPr>
          <a:xfrm>
            <a:off x="0" y="6504832"/>
            <a:ext cx="12192000" cy="294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0" rtlCol="0" anchor="ctr"/>
          <a:lstStyle/>
          <a:p>
            <a:pPr algn="ctr"/>
            <a:r>
              <a:rPr lang="en-US" sz="700" dirty="0">
                <a:solidFill>
                  <a:srgbClr val="4A4A4A"/>
                </a:solidFill>
              </a:rPr>
              <a:t>FOR INTERNAL USE ONLY DO NOT DISTRIBUTE. Confidential and proprietary property of the American Lung Association, all rights reserved.</a:t>
            </a:r>
          </a:p>
        </p:txBody>
      </p:sp>
      <p:sp>
        <p:nvSpPr>
          <p:cNvPr id="16" name="Slide Number Placeholder 5"/>
          <p:cNvSpPr txBox="1">
            <a:spLocks/>
          </p:cNvSpPr>
          <p:nvPr userDrawn="1"/>
        </p:nvSpPr>
        <p:spPr>
          <a:xfrm>
            <a:off x="11815234" y="6549068"/>
            <a:ext cx="376767" cy="198967"/>
          </a:xfrm>
          <a:prstGeom prst="rect">
            <a:avLst/>
          </a:prstGeom>
        </p:spPr>
        <p:txBody>
          <a:bodyPr vert="horz" lIns="0" tIns="0" rIns="0" bIns="0" rtlCol="0" anchor="b" anchorCtr="0"/>
          <a:lstStyle>
            <a:defPPr>
              <a:defRPr lang="en-US"/>
            </a:defPPr>
            <a:lvl1pPr marL="0" algn="ctr" defTabSz="914400" rtl="0" eaLnBrk="1" latinLnBrk="0" hangingPunct="1">
              <a:defRPr sz="7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D24007E-3925-E74C-A90B-515138799913}" type="slidenum">
              <a:rPr lang="en-US" sz="900" b="0" i="0" smtClean="0">
                <a:latin typeface="Arial Bold"/>
                <a:cs typeface="Arial Bold"/>
              </a:rPr>
              <a:pPr/>
              <a:t>‹#›</a:t>
            </a:fld>
            <a:endParaRPr lang="en-US" sz="900" b="0" i="0" dirty="0">
              <a:latin typeface="Arial Bold"/>
              <a:cs typeface="Arial Bold"/>
            </a:endParaRPr>
          </a:p>
        </p:txBody>
      </p:sp>
    </p:spTree>
    <p:extLst>
      <p:ext uri="{BB962C8B-B14F-4D97-AF65-F5344CB8AC3E}">
        <p14:creationId xmlns:p14="http://schemas.microsoft.com/office/powerpoint/2010/main" val="2118079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grpId="0" nodeType="afterEffect">
                                  <p:stCondLst>
                                    <p:cond delay="0"/>
                                  </p:stCondLst>
                                  <p:childTnLst>
                                    <p:set>
                                      <p:cBhvr>
                                        <p:cTn id="9"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p:cNvSpPr/>
          <p:nvPr userDrawn="1"/>
        </p:nvSpPr>
        <p:spPr>
          <a:xfrm>
            <a:off x="0" y="6504832"/>
            <a:ext cx="12192000" cy="294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0" rtlCol="0" anchor="ctr"/>
          <a:lstStyle/>
          <a:p>
            <a:pPr algn="ctr"/>
            <a:r>
              <a:rPr lang="en-US" sz="700" dirty="0">
                <a:solidFill>
                  <a:srgbClr val="4A4A4A"/>
                </a:solidFill>
              </a:rPr>
              <a:t>FOR INTERNAL USE ONLY DO NOT DISTRIBUTE. Confidential and proprietary property of the American Lung Association, all rights reserved.</a:t>
            </a:r>
          </a:p>
        </p:txBody>
      </p:sp>
      <p:sp>
        <p:nvSpPr>
          <p:cNvPr id="10" name="Slide Number Placeholder 5"/>
          <p:cNvSpPr txBox="1">
            <a:spLocks/>
          </p:cNvSpPr>
          <p:nvPr userDrawn="1"/>
        </p:nvSpPr>
        <p:spPr>
          <a:xfrm>
            <a:off x="11815234" y="6549068"/>
            <a:ext cx="376767" cy="198967"/>
          </a:xfrm>
          <a:prstGeom prst="rect">
            <a:avLst/>
          </a:prstGeom>
        </p:spPr>
        <p:txBody>
          <a:bodyPr vert="horz" lIns="0" tIns="0" rIns="0" bIns="0" rtlCol="0" anchor="b" anchorCtr="0"/>
          <a:lstStyle>
            <a:defPPr>
              <a:defRPr lang="en-US"/>
            </a:defPPr>
            <a:lvl1pPr marL="0" algn="ctr" defTabSz="914400" rtl="0" eaLnBrk="1" latinLnBrk="0" hangingPunct="1">
              <a:defRPr sz="7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D24007E-3925-E74C-A90B-515138799913}" type="slidenum">
              <a:rPr lang="en-US" sz="900" b="0" i="0" smtClean="0">
                <a:latin typeface="Arial Bold"/>
                <a:cs typeface="Arial Bold"/>
              </a:rPr>
              <a:pPr/>
              <a:t>‹#›</a:t>
            </a:fld>
            <a:endParaRPr lang="en-US" sz="900" b="0" i="0" dirty="0">
              <a:latin typeface="Arial Bold"/>
              <a:cs typeface="Arial Bold"/>
            </a:endParaRPr>
          </a:p>
        </p:txBody>
      </p:sp>
    </p:spTree>
    <p:extLst>
      <p:ext uri="{BB962C8B-B14F-4D97-AF65-F5344CB8AC3E}">
        <p14:creationId xmlns:p14="http://schemas.microsoft.com/office/powerpoint/2010/main" val="1210272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grpId="0" nodeType="afterEffect">
                                  <p:stCondLst>
                                    <p:cond delay="0"/>
                                  </p:stCondLst>
                                  <p:childTnLst>
                                    <p:set>
                                      <p:cBhvr>
                                        <p:cTn id="9"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p:cNvSpPr/>
          <p:nvPr userDrawn="1"/>
        </p:nvSpPr>
        <p:spPr>
          <a:xfrm>
            <a:off x="0" y="6504832"/>
            <a:ext cx="12192000" cy="294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0" rtlCol="0" anchor="ctr"/>
          <a:lstStyle/>
          <a:p>
            <a:pPr algn="ctr"/>
            <a:r>
              <a:rPr lang="en-US" sz="700" dirty="0">
                <a:solidFill>
                  <a:srgbClr val="4A4A4A"/>
                </a:solidFill>
              </a:rPr>
              <a:t>FOR INTERNAL USE ONLY DO NOT DISTRIBUTE. Confidential and proprietary property of the American Lung Association, all rights reserved.</a:t>
            </a:r>
          </a:p>
        </p:txBody>
      </p:sp>
      <p:sp>
        <p:nvSpPr>
          <p:cNvPr id="10" name="Slide Number Placeholder 5"/>
          <p:cNvSpPr txBox="1">
            <a:spLocks/>
          </p:cNvSpPr>
          <p:nvPr userDrawn="1"/>
        </p:nvSpPr>
        <p:spPr>
          <a:xfrm>
            <a:off x="11815234" y="6549068"/>
            <a:ext cx="376767" cy="198967"/>
          </a:xfrm>
          <a:prstGeom prst="rect">
            <a:avLst/>
          </a:prstGeom>
        </p:spPr>
        <p:txBody>
          <a:bodyPr vert="horz" lIns="0" tIns="0" rIns="0" bIns="0" rtlCol="0" anchor="b" anchorCtr="0"/>
          <a:lstStyle>
            <a:defPPr>
              <a:defRPr lang="en-US"/>
            </a:defPPr>
            <a:lvl1pPr marL="0" algn="ctr" defTabSz="914400" rtl="0" eaLnBrk="1" latinLnBrk="0" hangingPunct="1">
              <a:defRPr sz="7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D24007E-3925-E74C-A90B-515138799913}" type="slidenum">
              <a:rPr lang="en-US" sz="900" b="0" i="0" smtClean="0">
                <a:latin typeface="Arial Bold"/>
                <a:cs typeface="Arial Bold"/>
              </a:rPr>
              <a:pPr/>
              <a:t>‹#›</a:t>
            </a:fld>
            <a:endParaRPr lang="en-US" sz="900" b="0" i="0" dirty="0">
              <a:latin typeface="Arial Bold"/>
              <a:cs typeface="Arial Bold"/>
            </a:endParaRPr>
          </a:p>
        </p:txBody>
      </p:sp>
    </p:spTree>
    <p:extLst>
      <p:ext uri="{BB962C8B-B14F-4D97-AF65-F5344CB8AC3E}">
        <p14:creationId xmlns:p14="http://schemas.microsoft.com/office/powerpoint/2010/main" val="1086944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grpId="0" nodeType="afterEffect">
                                  <p:stCondLst>
                                    <p:cond delay="0"/>
                                  </p:stCondLst>
                                  <p:childTnLst>
                                    <p:set>
                                      <p:cBhvr>
                                        <p:cTn id="9"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p:cNvSpPr/>
          <p:nvPr userDrawn="1"/>
        </p:nvSpPr>
        <p:spPr>
          <a:xfrm>
            <a:off x="0" y="6504832"/>
            <a:ext cx="12192000" cy="294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0" rtlCol="0" anchor="ctr"/>
          <a:lstStyle/>
          <a:p>
            <a:pPr algn="ctr"/>
            <a:r>
              <a:rPr lang="en-US" sz="700" dirty="0">
                <a:solidFill>
                  <a:srgbClr val="4A4A4A"/>
                </a:solidFill>
              </a:rPr>
              <a:t>FOR INTERNAL USE ONLY DO NOT DISTRIBUTE. Confidential and proprietary property of the American Lung Association, all rights reserved.</a:t>
            </a:r>
          </a:p>
        </p:txBody>
      </p:sp>
      <p:sp>
        <p:nvSpPr>
          <p:cNvPr id="7" name="Slide Number Placeholder 5"/>
          <p:cNvSpPr txBox="1">
            <a:spLocks/>
          </p:cNvSpPr>
          <p:nvPr userDrawn="1"/>
        </p:nvSpPr>
        <p:spPr>
          <a:xfrm>
            <a:off x="11815234" y="6549068"/>
            <a:ext cx="376767" cy="198967"/>
          </a:xfrm>
          <a:prstGeom prst="rect">
            <a:avLst/>
          </a:prstGeom>
        </p:spPr>
        <p:txBody>
          <a:bodyPr vert="horz" lIns="0" tIns="0" rIns="0" bIns="0" rtlCol="0" anchor="b" anchorCtr="0"/>
          <a:lstStyle>
            <a:defPPr>
              <a:defRPr lang="en-US"/>
            </a:defPPr>
            <a:lvl1pPr marL="0" algn="ctr" defTabSz="914400" rtl="0" eaLnBrk="1" latinLnBrk="0" hangingPunct="1">
              <a:defRPr sz="7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D24007E-3925-E74C-A90B-515138799913}" type="slidenum">
              <a:rPr lang="en-US" sz="900" b="0" i="0" smtClean="0">
                <a:latin typeface="Arial Bold"/>
                <a:cs typeface="Arial Bold"/>
              </a:rPr>
              <a:pPr/>
              <a:t>‹#›</a:t>
            </a:fld>
            <a:endParaRPr lang="en-US" sz="900" b="0" i="0" dirty="0">
              <a:latin typeface="Arial Bold"/>
              <a:cs typeface="Arial Bold"/>
            </a:endParaRPr>
          </a:p>
        </p:txBody>
      </p:sp>
    </p:spTree>
    <p:extLst>
      <p:ext uri="{BB962C8B-B14F-4D97-AF65-F5344CB8AC3E}">
        <p14:creationId xmlns:p14="http://schemas.microsoft.com/office/powerpoint/2010/main" val="1740245782"/>
      </p:ext>
    </p:extLst>
  </p:cSld>
  <p:clrMap bg1="lt1" tx1="dk1" bg2="lt2" tx2="dk2" accent1="accent1" accent2="accent2" accent3="accent3" accent4="accent4" accent5="accent5" accent6="accent6" hlink="hlink" folHlink="folHlink"/>
  <p:sldLayoutIdLst>
    <p:sldLayoutId id="2147483663" r:id="rId1"/>
    <p:sldLayoutId id="2147483662" r:id="rId2"/>
    <p:sldLayoutId id="2147483664" r:id="rId3"/>
    <p:sldLayoutId id="2147483665" r:id="rId4"/>
    <p:sldLayoutId id="2147483681" r:id="rId5"/>
    <p:sldLayoutId id="2147483680" r:id="rId6"/>
    <p:sldLayoutId id="2147483666" r:id="rId7"/>
    <p:sldLayoutId id="2147483682" r:id="rId8"/>
    <p:sldLayoutId id="2147483683" r:id="rId9"/>
    <p:sldLayoutId id="2147483667" r:id="rId10"/>
    <p:sldLayoutId id="2147483686" r:id="rId11"/>
    <p:sldLayoutId id="2147483688"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grpId="0" nodeType="afterEffect">
                                  <p:stCondLst>
                                    <p:cond delay="0"/>
                                  </p:stCondLst>
                                  <p:childTnLst>
                                    <p:set>
                                      <p:cBhvr>
                                        <p:cTn id="9"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hf hdr="0" ftr="0" dt="0"/>
  <p:txStyles>
    <p:titleStyle>
      <a:lvl1pPr algn="l" defTabSz="914400" rtl="0" eaLnBrk="1" latinLnBrk="0" hangingPunct="1">
        <a:spcBef>
          <a:spcPct val="0"/>
        </a:spcBef>
        <a:buNone/>
        <a:defRPr sz="3200" b="1" kern="1200">
          <a:solidFill>
            <a:srgbClr val="4A4A4A"/>
          </a:solidFill>
          <a:latin typeface="Arial"/>
          <a:ea typeface="+mj-ea"/>
          <a:cs typeface="Arial"/>
        </a:defRPr>
      </a:lvl1pPr>
    </p:titleStyle>
    <p:bodyStyle>
      <a:lvl1pPr marL="342900" indent="-342900" algn="l" defTabSz="914400" rtl="0" eaLnBrk="1" latinLnBrk="0" hangingPunct="1">
        <a:spcBef>
          <a:spcPct val="20000"/>
        </a:spcBef>
        <a:buFont typeface="Arial" pitchFamily="34" charset="0"/>
        <a:buChar char="•"/>
        <a:defRPr sz="3200" kern="1200" baseline="0">
          <a:solidFill>
            <a:srgbClr val="4A4A4A"/>
          </a:solidFill>
          <a:latin typeface="Lato Black"/>
          <a:ea typeface="+mn-ea"/>
          <a:cs typeface="Arial"/>
        </a:defRPr>
      </a:lvl1pPr>
      <a:lvl2pPr marL="742950" indent="-285750" algn="l" defTabSz="914400" rtl="0" eaLnBrk="1" latinLnBrk="0" hangingPunct="1">
        <a:spcBef>
          <a:spcPct val="20000"/>
        </a:spcBef>
        <a:buFont typeface="Arial" pitchFamily="34" charset="0"/>
        <a:buChar char="–"/>
        <a:defRPr sz="2800" kern="1200" baseline="0">
          <a:solidFill>
            <a:srgbClr val="4A4A4A"/>
          </a:solidFill>
          <a:latin typeface="Lato Black"/>
          <a:ea typeface="+mn-ea"/>
          <a:cs typeface="Arial"/>
        </a:defRPr>
      </a:lvl2pPr>
      <a:lvl3pPr marL="1143000" indent="-228600" algn="l" defTabSz="914400" rtl="0" eaLnBrk="1" latinLnBrk="0" hangingPunct="1">
        <a:spcBef>
          <a:spcPct val="20000"/>
        </a:spcBef>
        <a:buFont typeface="Arial" pitchFamily="34" charset="0"/>
        <a:buChar char="•"/>
        <a:defRPr sz="2400" kern="1200" baseline="0">
          <a:solidFill>
            <a:srgbClr val="4A4A4A"/>
          </a:solidFill>
          <a:latin typeface="Lato Black"/>
          <a:ea typeface="+mn-ea"/>
          <a:cs typeface="Arial"/>
        </a:defRPr>
      </a:lvl3pPr>
      <a:lvl4pPr marL="1600200" indent="-228600" algn="l" defTabSz="914400" rtl="0" eaLnBrk="1" latinLnBrk="0" hangingPunct="1">
        <a:spcBef>
          <a:spcPct val="20000"/>
        </a:spcBef>
        <a:buFont typeface="Arial" pitchFamily="34" charset="0"/>
        <a:buChar char="–"/>
        <a:defRPr sz="2000" kern="1200" baseline="0">
          <a:solidFill>
            <a:srgbClr val="4A4A4A"/>
          </a:solidFill>
          <a:latin typeface="Lato Black"/>
          <a:ea typeface="+mn-ea"/>
          <a:cs typeface="Arial"/>
        </a:defRPr>
      </a:lvl4pPr>
      <a:lvl5pPr marL="2057400" indent="-228600" algn="l" defTabSz="914400" rtl="0" eaLnBrk="1" latinLnBrk="0" hangingPunct="1">
        <a:spcBef>
          <a:spcPct val="20000"/>
        </a:spcBef>
        <a:buFont typeface="Arial" pitchFamily="34" charset="0"/>
        <a:buChar char="»"/>
        <a:defRPr sz="2000" kern="1200" baseline="0">
          <a:solidFill>
            <a:srgbClr val="4A4A4A"/>
          </a:solidFill>
          <a:latin typeface="Lato Black"/>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C69B41-E5D6-4DE1-93EA-7B428BD26E83}"/>
              </a:ext>
            </a:extLst>
          </p:cNvPr>
          <p:cNvSpPr>
            <a:spLocks noGrp="1"/>
          </p:cNvSpPr>
          <p:nvPr>
            <p:ph type="ctrTitle"/>
          </p:nvPr>
        </p:nvSpPr>
        <p:spPr/>
        <p:txBody>
          <a:bodyPr>
            <a:normAutofit fontScale="90000"/>
          </a:bodyPr>
          <a:lstStyle/>
          <a:p>
            <a:r>
              <a:rPr lang="en-US" dirty="0">
                <a:latin typeface="Lato Black" panose="020F0A02020204030203" pitchFamily="34" charset="0"/>
                <a:cs typeface="Arial Bold" panose="020B0704020202020204" pitchFamily="34" charset="0"/>
              </a:rPr>
              <a:t>E-Cigarettes: </a:t>
            </a:r>
            <a:br>
              <a:rPr lang="en-US" dirty="0">
                <a:latin typeface="Lato Black" panose="020F0A02020204030203" pitchFamily="34" charset="0"/>
                <a:cs typeface="Arial Bold" panose="020B0704020202020204" pitchFamily="34" charset="0"/>
              </a:rPr>
            </a:br>
            <a:br>
              <a:rPr lang="en-US" dirty="0">
                <a:latin typeface="Lato Black" panose="020F0A02020204030203" pitchFamily="34" charset="0"/>
                <a:cs typeface="Arial Bold" panose="020B0704020202020204" pitchFamily="34" charset="0"/>
              </a:rPr>
            </a:br>
            <a:br>
              <a:rPr lang="en-US" dirty="0">
                <a:latin typeface="Lato Black" panose="020F0A02020204030203" pitchFamily="34" charset="0"/>
                <a:cs typeface="Arial Bold" panose="020B0704020202020204" pitchFamily="34" charset="0"/>
              </a:rPr>
            </a:br>
            <a:r>
              <a:rPr lang="en-US" dirty="0">
                <a:latin typeface="Lato Black" panose="020F0A02020204030203" pitchFamily="34" charset="0"/>
                <a:cs typeface="Arial Bold" panose="020B0704020202020204" pitchFamily="34" charset="0"/>
              </a:rPr>
              <a:t>Mike Seilback</a:t>
            </a:r>
            <a:br>
              <a:rPr lang="en-US" dirty="0">
                <a:latin typeface="Lato Black" panose="020F0A02020204030203" pitchFamily="34" charset="0"/>
                <a:cs typeface="Arial Bold" panose="020B0704020202020204" pitchFamily="34" charset="0"/>
              </a:rPr>
            </a:br>
            <a:r>
              <a:rPr lang="en-US" dirty="0">
                <a:latin typeface="Lato Black" panose="020F0A02020204030203" pitchFamily="34" charset="0"/>
                <a:cs typeface="Arial Bold" panose="020B0704020202020204" pitchFamily="34" charset="0"/>
              </a:rPr>
              <a:t>National Assistant Vice President, State Public Policy</a:t>
            </a:r>
            <a:endParaRPr lang="en-US" dirty="0"/>
          </a:p>
        </p:txBody>
      </p:sp>
    </p:spTree>
    <p:extLst>
      <p:ext uri="{BB962C8B-B14F-4D97-AF65-F5344CB8AC3E}">
        <p14:creationId xmlns:p14="http://schemas.microsoft.com/office/powerpoint/2010/main" val="3545515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871EA-B41F-40D8-88D8-12AE2C03391F}"/>
              </a:ext>
            </a:extLst>
          </p:cNvPr>
          <p:cNvSpPr>
            <a:spLocks noGrp="1"/>
          </p:cNvSpPr>
          <p:nvPr>
            <p:ph type="title"/>
          </p:nvPr>
        </p:nvSpPr>
        <p:spPr/>
        <p:txBody>
          <a:bodyPr/>
          <a:lstStyle/>
          <a:p>
            <a:r>
              <a:rPr lang="en-US" dirty="0"/>
              <a:t>Where to Find More Information</a:t>
            </a:r>
          </a:p>
        </p:txBody>
      </p:sp>
      <p:sp>
        <p:nvSpPr>
          <p:cNvPr id="3" name="Content Placeholder 2">
            <a:extLst>
              <a:ext uri="{FF2B5EF4-FFF2-40B4-BE49-F238E27FC236}">
                <a16:creationId xmlns:a16="http://schemas.microsoft.com/office/drawing/2014/main" id="{9EF8C003-2820-4239-B3A1-B7FE88146112}"/>
              </a:ext>
            </a:extLst>
          </p:cNvPr>
          <p:cNvSpPr>
            <a:spLocks noGrp="1"/>
          </p:cNvSpPr>
          <p:nvPr>
            <p:ph idx="1"/>
          </p:nvPr>
        </p:nvSpPr>
        <p:spPr/>
        <p:txBody>
          <a:bodyPr>
            <a:normAutofit fontScale="92500" lnSpcReduction="20000"/>
          </a:bodyPr>
          <a:lstStyle/>
          <a:p>
            <a:endParaRPr lang="en-US" dirty="0"/>
          </a:p>
          <a:p>
            <a:r>
              <a:rPr lang="en-US" dirty="0">
                <a:solidFill>
                  <a:srgbClr val="0070C0"/>
                </a:solidFill>
              </a:rPr>
              <a:t>TheVapeTalk.org </a:t>
            </a:r>
            <a:r>
              <a:rPr lang="en-US" dirty="0"/>
              <a:t>– Resources for parents to talk with their kids</a:t>
            </a:r>
          </a:p>
          <a:p>
            <a:endParaRPr lang="en-US" dirty="0"/>
          </a:p>
          <a:p>
            <a:r>
              <a:rPr lang="en-US" dirty="0">
                <a:solidFill>
                  <a:srgbClr val="0070C0"/>
                </a:solidFill>
              </a:rPr>
              <a:t>Lung.org/INDEPTH </a:t>
            </a:r>
            <a:r>
              <a:rPr lang="en-US" dirty="0"/>
              <a:t>– The Lung Association’s alternative to suspension program</a:t>
            </a:r>
          </a:p>
          <a:p>
            <a:endParaRPr lang="en-US" dirty="0"/>
          </a:p>
          <a:p>
            <a:r>
              <a:rPr lang="en-US" dirty="0">
                <a:solidFill>
                  <a:srgbClr val="0070C0"/>
                </a:solidFill>
              </a:rPr>
              <a:t>Lung.org/</a:t>
            </a:r>
            <a:r>
              <a:rPr lang="en-US" dirty="0" err="1">
                <a:solidFill>
                  <a:srgbClr val="0070C0"/>
                </a:solidFill>
              </a:rPr>
              <a:t>ecigs</a:t>
            </a:r>
            <a:r>
              <a:rPr lang="en-US" dirty="0">
                <a:solidFill>
                  <a:srgbClr val="0070C0"/>
                </a:solidFill>
              </a:rPr>
              <a:t> </a:t>
            </a:r>
            <a:r>
              <a:rPr lang="en-US" dirty="0"/>
              <a:t>– The Lung Association’s page on all things e-cigarettes and vaping</a:t>
            </a:r>
          </a:p>
        </p:txBody>
      </p:sp>
      <p:sp>
        <p:nvSpPr>
          <p:cNvPr id="6" name="Subtitle 5">
            <a:extLst>
              <a:ext uri="{FF2B5EF4-FFF2-40B4-BE49-F238E27FC236}">
                <a16:creationId xmlns:a16="http://schemas.microsoft.com/office/drawing/2014/main" id="{3235E438-4B92-4BD5-80E1-9E7C1641A012}"/>
              </a:ext>
            </a:extLst>
          </p:cNvPr>
          <p:cNvSpPr>
            <a:spLocks noGrp="1"/>
          </p:cNvSpPr>
          <p:nvPr>
            <p:ph type="subTitle" idx="10"/>
          </p:nvPr>
        </p:nvSpPr>
        <p:spPr/>
        <p:txBody>
          <a:bodyPr/>
          <a:lstStyle/>
          <a:p>
            <a:endParaRPr lang="en-US"/>
          </a:p>
        </p:txBody>
      </p:sp>
    </p:spTree>
    <p:extLst>
      <p:ext uri="{BB962C8B-B14F-4D97-AF65-F5344CB8AC3E}">
        <p14:creationId xmlns:p14="http://schemas.microsoft.com/office/powerpoint/2010/main" val="266427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EC77B5-AEBA-4ED0-8DF1-C334A414799C}"/>
              </a:ext>
            </a:extLst>
          </p:cNvPr>
          <p:cNvSpPr>
            <a:spLocks noGrp="1"/>
          </p:cNvSpPr>
          <p:nvPr>
            <p:ph type="ctrTitle"/>
          </p:nvPr>
        </p:nvSpPr>
        <p:spPr/>
        <p:txBody>
          <a:bodyPr/>
          <a:lstStyle/>
          <a:p>
            <a:r>
              <a:rPr lang="en-US" dirty="0"/>
              <a:t>Additional Questions? </a:t>
            </a:r>
          </a:p>
        </p:txBody>
      </p:sp>
      <p:sp>
        <p:nvSpPr>
          <p:cNvPr id="6" name="Subtitle 5">
            <a:extLst>
              <a:ext uri="{FF2B5EF4-FFF2-40B4-BE49-F238E27FC236}">
                <a16:creationId xmlns:a16="http://schemas.microsoft.com/office/drawing/2014/main" id="{C984C9E3-905A-4CEE-9A39-AA43E510384C}"/>
              </a:ext>
            </a:extLst>
          </p:cNvPr>
          <p:cNvSpPr>
            <a:spLocks noGrp="1"/>
          </p:cNvSpPr>
          <p:nvPr>
            <p:ph type="subTitle" idx="1"/>
          </p:nvPr>
        </p:nvSpPr>
        <p:spPr>
          <a:xfrm>
            <a:off x="537886" y="3886200"/>
            <a:ext cx="5360894" cy="1752600"/>
          </a:xfrm>
        </p:spPr>
        <p:txBody>
          <a:bodyPr/>
          <a:lstStyle/>
          <a:p>
            <a:r>
              <a:rPr lang="en-US" dirty="0"/>
              <a:t>Mike Seilback</a:t>
            </a:r>
          </a:p>
          <a:p>
            <a:r>
              <a:rPr lang="en-US" dirty="0"/>
              <a:t>Michael.Seilback@Lung.org</a:t>
            </a:r>
          </a:p>
        </p:txBody>
      </p:sp>
      <p:sp>
        <p:nvSpPr>
          <p:cNvPr id="4" name="Subtitle 5">
            <a:extLst>
              <a:ext uri="{FF2B5EF4-FFF2-40B4-BE49-F238E27FC236}">
                <a16:creationId xmlns:a16="http://schemas.microsoft.com/office/drawing/2014/main" id="{B3E74379-C451-42D4-A959-27E761351A29}"/>
              </a:ext>
            </a:extLst>
          </p:cNvPr>
          <p:cNvSpPr txBox="1">
            <a:spLocks/>
          </p:cNvSpPr>
          <p:nvPr/>
        </p:nvSpPr>
        <p:spPr>
          <a:xfrm>
            <a:off x="6293222" y="3886200"/>
            <a:ext cx="5360894" cy="175260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3200" kern="1200" baseline="0">
                <a:solidFill>
                  <a:schemeClr val="tx1">
                    <a:tint val="75000"/>
                  </a:schemeClr>
                </a:solidFill>
                <a:latin typeface="Lato Black"/>
                <a:ea typeface="+mn-ea"/>
                <a:cs typeface="Arial"/>
              </a:defRPr>
            </a:lvl1pPr>
            <a:lvl2pPr marL="457200" indent="0" algn="ctr" defTabSz="914400" rtl="0" eaLnBrk="1" latinLnBrk="0" hangingPunct="1">
              <a:spcBef>
                <a:spcPct val="20000"/>
              </a:spcBef>
              <a:buFont typeface="Arial" pitchFamily="34" charset="0"/>
              <a:buNone/>
              <a:defRPr sz="2800" kern="1200" baseline="0">
                <a:solidFill>
                  <a:schemeClr val="tx1">
                    <a:tint val="75000"/>
                  </a:schemeClr>
                </a:solidFill>
                <a:latin typeface="Lato Black"/>
                <a:ea typeface="+mn-ea"/>
                <a:cs typeface="Arial"/>
              </a:defRPr>
            </a:lvl2pPr>
            <a:lvl3pPr marL="914400" indent="0" algn="ctr" defTabSz="914400" rtl="0" eaLnBrk="1" latinLnBrk="0" hangingPunct="1">
              <a:spcBef>
                <a:spcPct val="20000"/>
              </a:spcBef>
              <a:buFont typeface="Arial" pitchFamily="34" charset="0"/>
              <a:buNone/>
              <a:defRPr sz="2400" kern="1200" baseline="0">
                <a:solidFill>
                  <a:schemeClr val="tx1">
                    <a:tint val="75000"/>
                  </a:schemeClr>
                </a:solidFill>
                <a:latin typeface="Lato Black"/>
                <a:ea typeface="+mn-ea"/>
                <a:cs typeface="Arial"/>
              </a:defRPr>
            </a:lvl3pPr>
            <a:lvl4pPr marL="1371600" indent="0" algn="ctr" defTabSz="914400" rtl="0" eaLnBrk="1" latinLnBrk="0" hangingPunct="1">
              <a:spcBef>
                <a:spcPct val="20000"/>
              </a:spcBef>
              <a:buFont typeface="Arial" pitchFamily="34" charset="0"/>
              <a:buNone/>
              <a:defRPr sz="2000" kern="1200" baseline="0">
                <a:solidFill>
                  <a:schemeClr val="tx1">
                    <a:tint val="75000"/>
                  </a:schemeClr>
                </a:solidFill>
                <a:latin typeface="Lato Black"/>
                <a:ea typeface="+mn-ea"/>
                <a:cs typeface="Arial"/>
              </a:defRPr>
            </a:lvl4pPr>
            <a:lvl5pPr marL="1828800" indent="0" algn="ctr" defTabSz="914400" rtl="0" eaLnBrk="1" latinLnBrk="0" hangingPunct="1">
              <a:spcBef>
                <a:spcPct val="20000"/>
              </a:spcBef>
              <a:buFont typeface="Arial" pitchFamily="34" charset="0"/>
              <a:buNone/>
              <a:defRPr sz="2000" kern="1200" baseline="0">
                <a:solidFill>
                  <a:schemeClr val="tx1">
                    <a:tint val="75000"/>
                  </a:schemeClr>
                </a:solidFill>
                <a:latin typeface="Lato Black"/>
                <a:ea typeface="+mn-ea"/>
                <a:cs typeface="Arial"/>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a:t>Liz Hamlin</a:t>
            </a:r>
          </a:p>
          <a:p>
            <a:r>
              <a:rPr lang="en-US" dirty="0"/>
              <a:t>Elizabeth.Hamlin@Lung.org</a:t>
            </a:r>
          </a:p>
        </p:txBody>
      </p:sp>
    </p:spTree>
    <p:extLst>
      <p:ext uri="{BB962C8B-B14F-4D97-AF65-F5344CB8AC3E}">
        <p14:creationId xmlns:p14="http://schemas.microsoft.com/office/powerpoint/2010/main" val="1959892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79F6E-F49E-4413-B5F5-FFDD0B770155}"/>
              </a:ext>
            </a:extLst>
          </p:cNvPr>
          <p:cNvSpPr>
            <a:spLocks noGrp="1"/>
          </p:cNvSpPr>
          <p:nvPr>
            <p:ph type="title"/>
          </p:nvPr>
        </p:nvSpPr>
        <p:spPr/>
        <p:txBody>
          <a:bodyPr/>
          <a:lstStyle/>
          <a:p>
            <a:r>
              <a:rPr lang="en-US" dirty="0"/>
              <a:t>Addressing the Epidemic:  American Lung Association Leadership</a:t>
            </a:r>
          </a:p>
        </p:txBody>
      </p:sp>
      <p:sp>
        <p:nvSpPr>
          <p:cNvPr id="4" name="Subtitle 3">
            <a:extLst>
              <a:ext uri="{FF2B5EF4-FFF2-40B4-BE49-F238E27FC236}">
                <a16:creationId xmlns:a16="http://schemas.microsoft.com/office/drawing/2014/main" id="{CA919B45-816A-4B90-B1FF-443225A8C79B}"/>
              </a:ext>
            </a:extLst>
          </p:cNvPr>
          <p:cNvSpPr>
            <a:spLocks noGrp="1"/>
          </p:cNvSpPr>
          <p:nvPr>
            <p:ph type="subTitle" idx="10"/>
          </p:nvPr>
        </p:nvSpPr>
        <p:spPr/>
        <p:txBody>
          <a:bodyPr/>
          <a:lstStyle/>
          <a:p>
            <a:r>
              <a:rPr lang="en-US" dirty="0"/>
              <a:t>Sounding the alarm since the beginning</a:t>
            </a:r>
          </a:p>
        </p:txBody>
      </p:sp>
      <p:pic>
        <p:nvPicPr>
          <p:cNvPr id="5" name="Picture 4">
            <a:extLst>
              <a:ext uri="{FF2B5EF4-FFF2-40B4-BE49-F238E27FC236}">
                <a16:creationId xmlns:a16="http://schemas.microsoft.com/office/drawing/2014/main" id="{B565E193-DF9D-492D-9838-DDB0C066E2B8}"/>
              </a:ext>
            </a:extLst>
          </p:cNvPr>
          <p:cNvPicPr>
            <a:picLocks noChangeAspect="1"/>
          </p:cNvPicPr>
          <p:nvPr/>
        </p:nvPicPr>
        <p:blipFill>
          <a:blip r:embed="rId3"/>
          <a:stretch>
            <a:fillRect/>
          </a:stretch>
        </p:blipFill>
        <p:spPr>
          <a:xfrm>
            <a:off x="5649491" y="1417053"/>
            <a:ext cx="6096000" cy="3657600"/>
          </a:xfrm>
          <a:prstGeom prst="rect">
            <a:avLst/>
          </a:prstGeom>
        </p:spPr>
      </p:pic>
      <p:sp>
        <p:nvSpPr>
          <p:cNvPr id="6" name="Rectangle 5">
            <a:extLst>
              <a:ext uri="{FF2B5EF4-FFF2-40B4-BE49-F238E27FC236}">
                <a16:creationId xmlns:a16="http://schemas.microsoft.com/office/drawing/2014/main" id="{00DE63BB-CDAB-4FBC-BDED-C807DDDF9497}"/>
              </a:ext>
            </a:extLst>
          </p:cNvPr>
          <p:cNvSpPr/>
          <p:nvPr/>
        </p:nvSpPr>
        <p:spPr>
          <a:xfrm>
            <a:off x="870284" y="1556254"/>
            <a:ext cx="4122821" cy="3518399"/>
          </a:xfrm>
          <a:prstGeom prst="rect">
            <a:avLst/>
          </a:prstGeom>
        </p:spPr>
        <p:txBody>
          <a:bodyPr wrap="square">
            <a:spAutoFit/>
          </a:bodyPr>
          <a:lstStyle/>
          <a:p>
            <a:pPr marR="0" lvl="0">
              <a:lnSpc>
                <a:spcPct val="115000"/>
              </a:lnSpc>
              <a:spcBef>
                <a:spcPts val="0"/>
              </a:spcBef>
              <a:spcAft>
                <a:spcPts val="1000"/>
              </a:spcAft>
            </a:pPr>
            <a:r>
              <a:rPr lang="en-US" sz="2800" dirty="0">
                <a:latin typeface="Segoe UI Black" panose="020B0A02040204020203" pitchFamily="34" charset="0"/>
                <a:ea typeface="Segoe UI Black" panose="020B0A02040204020203" pitchFamily="34" charset="0"/>
                <a:cs typeface="Segoe UI Black" panose="020B0A02040204020203" pitchFamily="34" charset="0"/>
              </a:rPr>
              <a:t>“The American Lung Association urges FDA to crack down on the sales and marketing of such products, which appear to be in violation of the law.” </a:t>
            </a:r>
          </a:p>
        </p:txBody>
      </p:sp>
    </p:spTree>
    <p:extLst>
      <p:ext uri="{BB962C8B-B14F-4D97-AF65-F5344CB8AC3E}">
        <p14:creationId xmlns:p14="http://schemas.microsoft.com/office/powerpoint/2010/main" val="1473976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D37D00-5FD4-4DB3-84E7-ECBFA600B57D}"/>
              </a:ext>
            </a:extLst>
          </p:cNvPr>
          <p:cNvSpPr>
            <a:spLocks noGrp="1"/>
          </p:cNvSpPr>
          <p:nvPr>
            <p:ph type="title"/>
          </p:nvPr>
        </p:nvSpPr>
        <p:spPr/>
        <p:txBody>
          <a:bodyPr/>
          <a:lstStyle/>
          <a:p>
            <a:r>
              <a:rPr lang="en-US" dirty="0"/>
              <a:t>E-cigarettes in the US</a:t>
            </a:r>
          </a:p>
        </p:txBody>
      </p:sp>
      <p:sp>
        <p:nvSpPr>
          <p:cNvPr id="6" name="Subtitle 5">
            <a:extLst>
              <a:ext uri="{FF2B5EF4-FFF2-40B4-BE49-F238E27FC236}">
                <a16:creationId xmlns:a16="http://schemas.microsoft.com/office/drawing/2014/main" id="{2F9C2367-5167-40E1-82F9-D1305136E6FA}"/>
              </a:ext>
            </a:extLst>
          </p:cNvPr>
          <p:cNvSpPr>
            <a:spLocks noGrp="1"/>
          </p:cNvSpPr>
          <p:nvPr>
            <p:ph type="subTitle" idx="10"/>
          </p:nvPr>
        </p:nvSpPr>
        <p:spPr/>
        <p:txBody>
          <a:bodyPr/>
          <a:lstStyle/>
          <a:p>
            <a:r>
              <a:rPr lang="en-US" dirty="0"/>
              <a:t>Brief history</a:t>
            </a:r>
          </a:p>
        </p:txBody>
      </p:sp>
      <p:sp>
        <p:nvSpPr>
          <p:cNvPr id="8" name="Content Placeholder 7">
            <a:extLst>
              <a:ext uri="{FF2B5EF4-FFF2-40B4-BE49-F238E27FC236}">
                <a16:creationId xmlns:a16="http://schemas.microsoft.com/office/drawing/2014/main" id="{E06E5904-FF1D-4333-A698-6AC15F4973AD}"/>
              </a:ext>
            </a:extLst>
          </p:cNvPr>
          <p:cNvSpPr>
            <a:spLocks noGrp="1"/>
          </p:cNvSpPr>
          <p:nvPr>
            <p:ph idx="1"/>
          </p:nvPr>
        </p:nvSpPr>
        <p:spPr>
          <a:xfrm>
            <a:off x="609600" y="1184776"/>
            <a:ext cx="10972801" cy="4875103"/>
          </a:xfrm>
        </p:spPr>
        <p:txBody>
          <a:bodyPr>
            <a:normAutofit fontScale="92500" lnSpcReduction="20000"/>
          </a:bodyPr>
          <a:lstStyle/>
          <a:p>
            <a:r>
              <a:rPr lang="en-US" sz="2400" b="1" dirty="0">
                <a:solidFill>
                  <a:srgbClr val="FF0000"/>
                </a:solidFill>
                <a:latin typeface="Lato" panose="020F0502020204030203" pitchFamily="34" charset="0"/>
              </a:rPr>
              <a:t>2007 - </a:t>
            </a:r>
            <a:r>
              <a:rPr lang="en-US" sz="2400" dirty="0">
                <a:latin typeface="Lato" panose="020F0502020204030203" pitchFamily="34" charset="0"/>
              </a:rPr>
              <a:t>E-cigarettes first appear in U.S. markets from China</a:t>
            </a:r>
          </a:p>
          <a:p>
            <a:r>
              <a:rPr lang="en-US" sz="2400" b="1" dirty="0">
                <a:solidFill>
                  <a:srgbClr val="FF0000"/>
                </a:solidFill>
                <a:latin typeface="Lato" panose="020F0502020204030203" pitchFamily="34" charset="0"/>
              </a:rPr>
              <a:t>2009 - </a:t>
            </a:r>
            <a:r>
              <a:rPr lang="en-US" sz="2400" dirty="0">
                <a:latin typeface="Lato" panose="020F0502020204030203" pitchFamily="34" charset="0"/>
              </a:rPr>
              <a:t>FDA seeks to regulate e-cigarettes as drug/medical device. E-cigarette 		companies sue to be regulated as a tobacco product.</a:t>
            </a:r>
          </a:p>
          <a:p>
            <a:r>
              <a:rPr lang="en-US" sz="2400" b="1" dirty="0">
                <a:solidFill>
                  <a:srgbClr val="FF0000"/>
                </a:solidFill>
                <a:latin typeface="Lato" panose="020F0502020204030203" pitchFamily="34" charset="0"/>
              </a:rPr>
              <a:t>2011 - </a:t>
            </a:r>
            <a:r>
              <a:rPr lang="en-US" sz="2400" dirty="0">
                <a:latin typeface="Lato" panose="020F0502020204030203" pitchFamily="34" charset="0"/>
              </a:rPr>
              <a:t>FDA announces its intent to move forward regulating e-cigarettes as 		tobacco products unless the manufacturer makes a quit-smoking claim. </a:t>
            </a:r>
          </a:p>
          <a:p>
            <a:r>
              <a:rPr lang="en-US" sz="2400" b="1" dirty="0">
                <a:solidFill>
                  <a:srgbClr val="FF0000"/>
                </a:solidFill>
                <a:latin typeface="Lato" panose="020F0502020204030203" pitchFamily="34" charset="0"/>
              </a:rPr>
              <a:t>2015</a:t>
            </a:r>
            <a:r>
              <a:rPr lang="en-US" sz="2400" dirty="0">
                <a:latin typeface="Lato" panose="020F0502020204030203" pitchFamily="34" charset="0"/>
              </a:rPr>
              <a:t> – FDA finally issues its proposal on how it would regulate e-cigarettes</a:t>
            </a:r>
          </a:p>
          <a:p>
            <a:r>
              <a:rPr lang="en-US" sz="2400" b="1" dirty="0">
                <a:solidFill>
                  <a:srgbClr val="FF0000"/>
                </a:solidFill>
                <a:latin typeface="Lato" panose="020F0502020204030203" pitchFamily="34" charset="0"/>
              </a:rPr>
              <a:t>2016</a:t>
            </a:r>
            <a:r>
              <a:rPr lang="en-US" sz="2400" b="1" dirty="0">
                <a:latin typeface="Lato" panose="020F0502020204030203" pitchFamily="34" charset="0"/>
              </a:rPr>
              <a:t> – FDA finalizes its authority and on August 8, FDA regulatory authority 		over e-cigarettes begins</a:t>
            </a:r>
          </a:p>
          <a:p>
            <a:r>
              <a:rPr lang="en-US" sz="2400" b="1" dirty="0">
                <a:solidFill>
                  <a:srgbClr val="FF0000"/>
                </a:solidFill>
                <a:latin typeface="Lato" panose="020F0502020204030203" pitchFamily="34" charset="0"/>
              </a:rPr>
              <a:t>2017</a:t>
            </a:r>
            <a:r>
              <a:rPr lang="en-US" sz="2400" dirty="0">
                <a:latin typeface="Lato" panose="020F0502020204030203" pitchFamily="34" charset="0"/>
              </a:rPr>
              <a:t> – FDA announces manufacturers will not have to submit e-cigarettes for 		review until 2022</a:t>
            </a:r>
          </a:p>
          <a:p>
            <a:r>
              <a:rPr lang="en-US" sz="2400" b="1" dirty="0">
                <a:solidFill>
                  <a:srgbClr val="FF0000"/>
                </a:solidFill>
                <a:latin typeface="Lato" panose="020F0502020204030203" pitchFamily="34" charset="0"/>
              </a:rPr>
              <a:t>2018</a:t>
            </a:r>
            <a:r>
              <a:rPr lang="en-US" sz="2400" dirty="0">
                <a:latin typeface="Lato" panose="020F0502020204030203" pitchFamily="34" charset="0"/>
              </a:rPr>
              <a:t> – Public health groups sue FDA over delay</a:t>
            </a:r>
          </a:p>
          <a:p>
            <a:r>
              <a:rPr lang="en-US" sz="2400" b="1" dirty="0">
                <a:solidFill>
                  <a:srgbClr val="FF0000"/>
                </a:solidFill>
                <a:latin typeface="Lato" panose="020F0502020204030203" pitchFamily="34" charset="0"/>
              </a:rPr>
              <a:t>2019</a:t>
            </a:r>
            <a:r>
              <a:rPr lang="en-US" sz="2400" dirty="0">
                <a:latin typeface="Lato" panose="020F0502020204030203" pitchFamily="34" charset="0"/>
              </a:rPr>
              <a:t> – Federal judge sides with public health groups; gives FDA May 2020 deadline</a:t>
            </a:r>
          </a:p>
          <a:p>
            <a:r>
              <a:rPr lang="en-US" sz="2400" b="1" dirty="0">
                <a:solidFill>
                  <a:srgbClr val="FF0000"/>
                </a:solidFill>
                <a:latin typeface="Lato" panose="020F0502020204030203" pitchFamily="34" charset="0"/>
              </a:rPr>
              <a:t>2019</a:t>
            </a:r>
            <a:r>
              <a:rPr lang="en-US" sz="2400" dirty="0">
                <a:latin typeface="Lato" panose="020F0502020204030203" pitchFamily="34" charset="0"/>
              </a:rPr>
              <a:t> – Lung injuries and some deaths occurring in thousands of vapers</a:t>
            </a:r>
          </a:p>
          <a:p>
            <a:r>
              <a:rPr lang="en-US" sz="2400" b="1" dirty="0">
                <a:solidFill>
                  <a:srgbClr val="FF0000"/>
                </a:solidFill>
                <a:latin typeface="Lato" panose="020F0502020204030203" pitchFamily="34" charset="0"/>
              </a:rPr>
              <a:t>2019</a:t>
            </a:r>
            <a:r>
              <a:rPr lang="en-US" sz="2400" dirty="0">
                <a:latin typeface="Lato" panose="020F0502020204030203" pitchFamily="34" charset="0"/>
              </a:rPr>
              <a:t> – Pres. Trump &amp; Secretary Azar announce they will “clear the markets” of flavored e-cigarettes – largely in response to the 27.8 percent of youth e-cigarette use</a:t>
            </a:r>
          </a:p>
          <a:p>
            <a:endParaRPr lang="en-US" sz="2400" dirty="0">
              <a:latin typeface="Lato" panose="020F0502020204030203" pitchFamily="34" charset="0"/>
            </a:endParaRPr>
          </a:p>
        </p:txBody>
      </p:sp>
    </p:spTree>
    <p:extLst>
      <p:ext uri="{BB962C8B-B14F-4D97-AF65-F5344CB8AC3E}">
        <p14:creationId xmlns:p14="http://schemas.microsoft.com/office/powerpoint/2010/main" val="2020395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895FA-CC98-46B3-ACCF-7AAAEC4C07E3}"/>
              </a:ext>
            </a:extLst>
          </p:cNvPr>
          <p:cNvSpPr>
            <a:spLocks noGrp="1"/>
          </p:cNvSpPr>
          <p:nvPr>
            <p:ph type="title"/>
          </p:nvPr>
        </p:nvSpPr>
        <p:spPr/>
        <p:txBody>
          <a:bodyPr/>
          <a:lstStyle/>
          <a:p>
            <a:r>
              <a:rPr lang="en-US" dirty="0"/>
              <a:t>Trump Administration Announces Action</a:t>
            </a:r>
          </a:p>
        </p:txBody>
      </p:sp>
      <p:sp>
        <p:nvSpPr>
          <p:cNvPr id="4" name="Subtitle 3">
            <a:extLst>
              <a:ext uri="{FF2B5EF4-FFF2-40B4-BE49-F238E27FC236}">
                <a16:creationId xmlns:a16="http://schemas.microsoft.com/office/drawing/2014/main" id="{0F65C3B5-20A3-444B-ADE0-3D4D3A51D9A7}"/>
              </a:ext>
            </a:extLst>
          </p:cNvPr>
          <p:cNvSpPr>
            <a:spLocks noGrp="1"/>
          </p:cNvSpPr>
          <p:nvPr>
            <p:ph type="subTitle" idx="10"/>
          </p:nvPr>
        </p:nvSpPr>
        <p:spPr/>
        <p:txBody>
          <a:bodyPr/>
          <a:lstStyle/>
          <a:p>
            <a:endParaRPr lang="en-US"/>
          </a:p>
        </p:txBody>
      </p:sp>
      <p:pic>
        <p:nvPicPr>
          <p:cNvPr id="1026" name="Picture 2" descr="Image result for Melania Trump e-cigarettes">
            <a:extLst>
              <a:ext uri="{FF2B5EF4-FFF2-40B4-BE49-F238E27FC236}">
                <a16:creationId xmlns:a16="http://schemas.microsoft.com/office/drawing/2014/main" id="{9F305B5F-B61E-4239-A59A-4AAF2C67E83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12946" y="1665521"/>
            <a:ext cx="5905500" cy="3933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0959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3F536E4-0329-4CA0-828B-D9C552740436}"/>
              </a:ext>
            </a:extLst>
          </p:cNvPr>
          <p:cNvSpPr>
            <a:spLocks noGrp="1"/>
          </p:cNvSpPr>
          <p:nvPr>
            <p:ph type="title"/>
          </p:nvPr>
        </p:nvSpPr>
        <p:spPr/>
        <p:txBody>
          <a:bodyPr/>
          <a:lstStyle/>
          <a:p>
            <a:r>
              <a:rPr lang="en-US" dirty="0"/>
              <a:t>What have states done?</a:t>
            </a:r>
          </a:p>
        </p:txBody>
      </p:sp>
      <p:pic>
        <p:nvPicPr>
          <p:cNvPr id="14" name="Content Placeholder 13">
            <a:extLst>
              <a:ext uri="{FF2B5EF4-FFF2-40B4-BE49-F238E27FC236}">
                <a16:creationId xmlns:a16="http://schemas.microsoft.com/office/drawing/2014/main" id="{CACF486F-7555-47ED-BAF8-E9E67B00B1DE}"/>
              </a:ext>
            </a:extLst>
          </p:cNvPr>
          <p:cNvPicPr>
            <a:picLocks noGrp="1" noChangeAspect="1"/>
          </p:cNvPicPr>
          <p:nvPr>
            <p:ph idx="1"/>
          </p:nvPr>
        </p:nvPicPr>
        <p:blipFill>
          <a:blip r:embed="rId3"/>
          <a:stretch>
            <a:fillRect/>
          </a:stretch>
        </p:blipFill>
        <p:spPr>
          <a:xfrm>
            <a:off x="452793" y="780448"/>
            <a:ext cx="6360384" cy="3089526"/>
          </a:xfrm>
        </p:spPr>
      </p:pic>
      <p:pic>
        <p:nvPicPr>
          <p:cNvPr id="5" name="Picture 4">
            <a:extLst>
              <a:ext uri="{FF2B5EF4-FFF2-40B4-BE49-F238E27FC236}">
                <a16:creationId xmlns:a16="http://schemas.microsoft.com/office/drawing/2014/main" id="{D0E043A3-D311-4D67-AEA1-B530F01E9EA8}"/>
              </a:ext>
            </a:extLst>
          </p:cNvPr>
          <p:cNvPicPr>
            <a:picLocks noChangeAspect="1"/>
          </p:cNvPicPr>
          <p:nvPr/>
        </p:nvPicPr>
        <p:blipFill>
          <a:blip r:embed="rId4"/>
          <a:stretch>
            <a:fillRect/>
          </a:stretch>
        </p:blipFill>
        <p:spPr>
          <a:xfrm>
            <a:off x="6813177" y="2911657"/>
            <a:ext cx="4695113" cy="2888508"/>
          </a:xfrm>
          <a:prstGeom prst="rect">
            <a:avLst/>
          </a:prstGeom>
        </p:spPr>
      </p:pic>
    </p:spTree>
    <p:extLst>
      <p:ext uri="{BB962C8B-B14F-4D97-AF65-F5344CB8AC3E}">
        <p14:creationId xmlns:p14="http://schemas.microsoft.com/office/powerpoint/2010/main" val="3600503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25F86-5145-4AF3-8BD3-42FF5962F97D}"/>
              </a:ext>
            </a:extLst>
          </p:cNvPr>
          <p:cNvSpPr>
            <a:spLocks noGrp="1"/>
          </p:cNvSpPr>
          <p:nvPr>
            <p:ph type="title"/>
          </p:nvPr>
        </p:nvSpPr>
        <p:spPr/>
        <p:txBody>
          <a:bodyPr/>
          <a:lstStyle/>
          <a:p>
            <a:r>
              <a:rPr lang="en-US" dirty="0"/>
              <a:t>What about here in New York?</a:t>
            </a:r>
          </a:p>
        </p:txBody>
      </p:sp>
      <p:sp>
        <p:nvSpPr>
          <p:cNvPr id="3" name="Content Placeholder 2">
            <a:extLst>
              <a:ext uri="{FF2B5EF4-FFF2-40B4-BE49-F238E27FC236}">
                <a16:creationId xmlns:a16="http://schemas.microsoft.com/office/drawing/2014/main" id="{2CB5C2BD-8DF9-44E0-A371-8656FDAC4B00}"/>
              </a:ext>
            </a:extLst>
          </p:cNvPr>
          <p:cNvSpPr>
            <a:spLocks noGrp="1"/>
          </p:cNvSpPr>
          <p:nvPr>
            <p:ph idx="1"/>
          </p:nvPr>
        </p:nvSpPr>
        <p:spPr/>
        <p:txBody>
          <a:bodyPr/>
          <a:lstStyle/>
          <a:p>
            <a:r>
              <a:rPr lang="en-US" dirty="0"/>
              <a:t>Smokefree laws</a:t>
            </a:r>
          </a:p>
          <a:p>
            <a:r>
              <a:rPr lang="en-US" dirty="0"/>
              <a:t>Tobacco 21</a:t>
            </a:r>
          </a:p>
          <a:p>
            <a:r>
              <a:rPr lang="en-US" dirty="0"/>
              <a:t>Tax</a:t>
            </a:r>
          </a:p>
          <a:p>
            <a:r>
              <a:rPr lang="en-US" dirty="0"/>
              <a:t>Flavors</a:t>
            </a:r>
          </a:p>
          <a:p>
            <a:pPr lvl="1"/>
            <a:r>
              <a:rPr lang="en-US" dirty="0"/>
              <a:t>Emergency Action</a:t>
            </a:r>
          </a:p>
          <a:p>
            <a:pPr lvl="1"/>
            <a:r>
              <a:rPr lang="en-US" dirty="0"/>
              <a:t>Local Legislation</a:t>
            </a:r>
          </a:p>
          <a:p>
            <a:endParaRPr lang="en-US" dirty="0"/>
          </a:p>
        </p:txBody>
      </p:sp>
      <p:sp>
        <p:nvSpPr>
          <p:cNvPr id="4" name="Subtitle 3">
            <a:extLst>
              <a:ext uri="{FF2B5EF4-FFF2-40B4-BE49-F238E27FC236}">
                <a16:creationId xmlns:a16="http://schemas.microsoft.com/office/drawing/2014/main" id="{B0422697-A433-4B53-AB20-64CFED78F054}"/>
              </a:ext>
            </a:extLst>
          </p:cNvPr>
          <p:cNvSpPr>
            <a:spLocks noGrp="1"/>
          </p:cNvSpPr>
          <p:nvPr>
            <p:ph type="subTitle" idx="10"/>
          </p:nvPr>
        </p:nvSpPr>
        <p:spPr/>
        <p:txBody>
          <a:bodyPr/>
          <a:lstStyle/>
          <a:p>
            <a:endParaRPr lang="en-US"/>
          </a:p>
        </p:txBody>
      </p:sp>
      <p:pic>
        <p:nvPicPr>
          <p:cNvPr id="2052" name="Picture 4" descr="Image result for new york state government map">
            <a:extLst>
              <a:ext uri="{FF2B5EF4-FFF2-40B4-BE49-F238E27FC236}">
                <a16:creationId xmlns:a16="http://schemas.microsoft.com/office/drawing/2014/main" id="{6D3262AF-F178-4C9B-B439-DDA51539861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974" r="16162"/>
          <a:stretch/>
        </p:blipFill>
        <p:spPr bwMode="auto">
          <a:xfrm>
            <a:off x="6454587" y="1520008"/>
            <a:ext cx="4912659" cy="3800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6479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650FAB-DBE3-441A-AB67-B65C6E3698B9}"/>
              </a:ext>
            </a:extLst>
          </p:cNvPr>
          <p:cNvSpPr>
            <a:spLocks noGrp="1"/>
          </p:cNvSpPr>
          <p:nvPr>
            <p:ph idx="1"/>
          </p:nvPr>
        </p:nvSpPr>
        <p:spPr>
          <a:xfrm>
            <a:off x="609600" y="1417052"/>
            <a:ext cx="6608459" cy="4526547"/>
          </a:xfrm>
        </p:spPr>
        <p:txBody>
          <a:bodyPr>
            <a:normAutofit fontScale="92500" lnSpcReduction="10000"/>
          </a:bodyPr>
          <a:lstStyle/>
          <a:p>
            <a:r>
              <a:rPr lang="en-US" dirty="0">
                <a:latin typeface="Lato" panose="020F0502020204030203" pitchFamily="34" charset="0"/>
              </a:rPr>
              <a:t>While FDA delays, states and localities can and should act</a:t>
            </a:r>
          </a:p>
          <a:p>
            <a:pPr lvl="1"/>
            <a:r>
              <a:rPr lang="en-US" dirty="0">
                <a:latin typeface="Lato" panose="020F0502020204030203" pitchFamily="34" charset="0"/>
              </a:rPr>
              <a:t>Prohibiting flavors in all products</a:t>
            </a:r>
          </a:p>
          <a:p>
            <a:pPr lvl="1"/>
            <a:r>
              <a:rPr lang="en-US" dirty="0" err="1">
                <a:latin typeface="Lato" panose="020F0502020204030203" pitchFamily="34" charset="0"/>
              </a:rPr>
              <a:t>Smokefree</a:t>
            </a:r>
            <a:r>
              <a:rPr lang="en-US" dirty="0">
                <a:latin typeface="Lato" panose="020F0502020204030203" pitchFamily="34" charset="0"/>
              </a:rPr>
              <a:t> protections</a:t>
            </a:r>
          </a:p>
          <a:p>
            <a:pPr lvl="1"/>
            <a:r>
              <a:rPr lang="en-US" dirty="0">
                <a:latin typeface="Lato" panose="020F0502020204030203" pitchFamily="34" charset="0"/>
              </a:rPr>
              <a:t>Tobacco 21 policies</a:t>
            </a:r>
          </a:p>
          <a:p>
            <a:pPr lvl="1"/>
            <a:r>
              <a:rPr lang="en-US" dirty="0">
                <a:latin typeface="Lato" panose="020F0502020204030203" pitchFamily="34" charset="0"/>
              </a:rPr>
              <a:t>Helping smokers quit</a:t>
            </a:r>
          </a:p>
          <a:p>
            <a:pPr lvl="1"/>
            <a:r>
              <a:rPr lang="en-US" dirty="0">
                <a:latin typeface="Lato" panose="020F0502020204030203" pitchFamily="34" charset="0"/>
              </a:rPr>
              <a:t>Funding tobacco prevention programs</a:t>
            </a:r>
          </a:p>
          <a:p>
            <a:pPr lvl="1"/>
            <a:r>
              <a:rPr lang="en-US" dirty="0">
                <a:latin typeface="Lato" panose="020F0502020204030203" pitchFamily="34" charset="0"/>
              </a:rPr>
              <a:t>Increase tobacco taxes </a:t>
            </a:r>
          </a:p>
          <a:p>
            <a:pPr lvl="1"/>
            <a:r>
              <a:rPr lang="en-US" dirty="0">
                <a:latin typeface="Lato" panose="020F0502020204030203" pitchFamily="34" charset="0"/>
              </a:rPr>
              <a:t>Do more to help smokers and e-cigarette users quit </a:t>
            </a:r>
          </a:p>
          <a:p>
            <a:pPr lvl="1"/>
            <a:endParaRPr lang="en-US" dirty="0">
              <a:latin typeface="Lato" panose="020F0502020204030203" pitchFamily="34" charset="0"/>
            </a:endParaRPr>
          </a:p>
          <a:p>
            <a:pPr lvl="1"/>
            <a:endParaRPr lang="en-US" dirty="0">
              <a:latin typeface="Lato" panose="020F0502020204030203" pitchFamily="34" charset="0"/>
            </a:endParaRPr>
          </a:p>
        </p:txBody>
      </p:sp>
      <p:sp>
        <p:nvSpPr>
          <p:cNvPr id="4" name="Subtitle 3">
            <a:extLst>
              <a:ext uri="{FF2B5EF4-FFF2-40B4-BE49-F238E27FC236}">
                <a16:creationId xmlns:a16="http://schemas.microsoft.com/office/drawing/2014/main" id="{A3120A80-0D4B-4B19-A104-8FAB31ABE864}"/>
              </a:ext>
            </a:extLst>
          </p:cNvPr>
          <p:cNvSpPr>
            <a:spLocks noGrp="1"/>
          </p:cNvSpPr>
          <p:nvPr>
            <p:ph type="subTitle" idx="10"/>
          </p:nvPr>
        </p:nvSpPr>
        <p:spPr/>
        <p:txBody>
          <a:bodyPr/>
          <a:lstStyle/>
          <a:p>
            <a:r>
              <a:rPr lang="en-US" dirty="0"/>
              <a:t>States and localities can work to fill the void </a:t>
            </a:r>
          </a:p>
        </p:txBody>
      </p:sp>
      <p:sp>
        <p:nvSpPr>
          <p:cNvPr id="6" name="Title 1">
            <a:extLst>
              <a:ext uri="{FF2B5EF4-FFF2-40B4-BE49-F238E27FC236}">
                <a16:creationId xmlns:a16="http://schemas.microsoft.com/office/drawing/2014/main" id="{53F536E4-0329-4CA0-828B-D9C552740436}"/>
              </a:ext>
            </a:extLst>
          </p:cNvPr>
          <p:cNvSpPr>
            <a:spLocks noGrp="1"/>
          </p:cNvSpPr>
          <p:nvPr>
            <p:ph type="title"/>
          </p:nvPr>
        </p:nvSpPr>
        <p:spPr/>
        <p:txBody>
          <a:bodyPr/>
          <a:lstStyle/>
          <a:p>
            <a:r>
              <a:rPr lang="en-US" dirty="0"/>
              <a:t>Addressing the Epidemic: American Lung Association Leadership</a:t>
            </a:r>
          </a:p>
        </p:txBody>
      </p:sp>
      <p:pic>
        <p:nvPicPr>
          <p:cNvPr id="2" name="Picture 1">
            <a:extLst>
              <a:ext uri="{FF2B5EF4-FFF2-40B4-BE49-F238E27FC236}">
                <a16:creationId xmlns:a16="http://schemas.microsoft.com/office/drawing/2014/main" id="{84D8DC10-6393-42EE-BEB5-005DD8AAC6E1}"/>
              </a:ext>
            </a:extLst>
          </p:cNvPr>
          <p:cNvPicPr>
            <a:picLocks noChangeAspect="1"/>
          </p:cNvPicPr>
          <p:nvPr/>
        </p:nvPicPr>
        <p:blipFill>
          <a:blip r:embed="rId3"/>
          <a:stretch>
            <a:fillRect/>
          </a:stretch>
        </p:blipFill>
        <p:spPr>
          <a:xfrm>
            <a:off x="7218060" y="914400"/>
            <a:ext cx="3851881" cy="5029200"/>
          </a:xfrm>
          <a:prstGeom prst="rect">
            <a:avLst/>
          </a:prstGeom>
        </p:spPr>
      </p:pic>
    </p:spTree>
    <p:extLst>
      <p:ext uri="{BB962C8B-B14F-4D97-AF65-F5344CB8AC3E}">
        <p14:creationId xmlns:p14="http://schemas.microsoft.com/office/powerpoint/2010/main" val="76480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650FAB-DBE3-441A-AB67-B65C6E3698B9}"/>
              </a:ext>
            </a:extLst>
          </p:cNvPr>
          <p:cNvSpPr>
            <a:spLocks noGrp="1"/>
          </p:cNvSpPr>
          <p:nvPr>
            <p:ph idx="1"/>
          </p:nvPr>
        </p:nvSpPr>
        <p:spPr>
          <a:xfrm>
            <a:off x="609600" y="1417052"/>
            <a:ext cx="4712747" cy="4526547"/>
          </a:xfrm>
        </p:spPr>
        <p:txBody>
          <a:bodyPr>
            <a:normAutofit lnSpcReduction="10000"/>
          </a:bodyPr>
          <a:lstStyle/>
          <a:p>
            <a:r>
              <a:rPr lang="en-US" dirty="0">
                <a:latin typeface="Lato" panose="020F0502020204030203" pitchFamily="34" charset="0"/>
              </a:rPr>
              <a:t>The Vape Talk - </a:t>
            </a:r>
          </a:p>
          <a:p>
            <a:r>
              <a:rPr lang="en-US" dirty="0">
                <a:latin typeface="Lato" panose="020F0502020204030203" pitchFamily="34" charset="0"/>
              </a:rPr>
              <a:t>“</a:t>
            </a:r>
            <a:r>
              <a:rPr lang="en-US" dirty="0" err="1">
                <a:latin typeface="Lato" panose="020F0502020204030203" pitchFamily="34" charset="0"/>
              </a:rPr>
              <a:t>Juuling</a:t>
            </a:r>
            <a:r>
              <a:rPr lang="en-US" dirty="0">
                <a:latin typeface="Lato" panose="020F0502020204030203" pitchFamily="34" charset="0"/>
              </a:rPr>
              <a:t>” is using an e-cigarette</a:t>
            </a:r>
          </a:p>
          <a:p>
            <a:r>
              <a:rPr lang="en-US" dirty="0">
                <a:latin typeface="Lato" panose="020F0502020204030203" pitchFamily="34" charset="0"/>
              </a:rPr>
              <a:t>Permanent damage can occur to kids lungs &amp; brain development</a:t>
            </a:r>
          </a:p>
          <a:p>
            <a:r>
              <a:rPr lang="en-US" dirty="0">
                <a:latin typeface="Lato" panose="020F0502020204030203" pitchFamily="34" charset="0"/>
              </a:rPr>
              <a:t>Secondhand e-cigarette emissions are harmful</a:t>
            </a:r>
          </a:p>
          <a:p>
            <a:endParaRPr lang="en-US" dirty="0">
              <a:latin typeface="Lato" panose="020F0502020204030203" pitchFamily="34" charset="0"/>
            </a:endParaRPr>
          </a:p>
          <a:p>
            <a:endParaRPr lang="en-US" dirty="0">
              <a:latin typeface="Lato" panose="020F0502020204030203" pitchFamily="34" charset="0"/>
            </a:endParaRPr>
          </a:p>
        </p:txBody>
      </p:sp>
      <p:sp>
        <p:nvSpPr>
          <p:cNvPr id="4" name="Subtitle 3">
            <a:extLst>
              <a:ext uri="{FF2B5EF4-FFF2-40B4-BE49-F238E27FC236}">
                <a16:creationId xmlns:a16="http://schemas.microsoft.com/office/drawing/2014/main" id="{A3120A80-0D4B-4B19-A104-8FAB31ABE864}"/>
              </a:ext>
            </a:extLst>
          </p:cNvPr>
          <p:cNvSpPr>
            <a:spLocks noGrp="1"/>
          </p:cNvSpPr>
          <p:nvPr>
            <p:ph type="subTitle" idx="10"/>
          </p:nvPr>
        </p:nvSpPr>
        <p:spPr/>
        <p:txBody>
          <a:bodyPr/>
          <a:lstStyle/>
          <a:p>
            <a:r>
              <a:rPr lang="en-US" dirty="0"/>
              <a:t>What should parents &amp; teens know?</a:t>
            </a:r>
          </a:p>
        </p:txBody>
      </p:sp>
      <p:sp>
        <p:nvSpPr>
          <p:cNvPr id="6" name="Title 1">
            <a:extLst>
              <a:ext uri="{FF2B5EF4-FFF2-40B4-BE49-F238E27FC236}">
                <a16:creationId xmlns:a16="http://schemas.microsoft.com/office/drawing/2014/main" id="{53F536E4-0329-4CA0-828B-D9C552740436}"/>
              </a:ext>
            </a:extLst>
          </p:cNvPr>
          <p:cNvSpPr>
            <a:spLocks noGrp="1"/>
          </p:cNvSpPr>
          <p:nvPr>
            <p:ph type="title"/>
          </p:nvPr>
        </p:nvSpPr>
        <p:spPr/>
        <p:txBody>
          <a:bodyPr/>
          <a:lstStyle/>
          <a:p>
            <a:r>
              <a:rPr lang="en-US" dirty="0"/>
              <a:t>Addressing the Epidemic: American Lung Association Leadership</a:t>
            </a:r>
          </a:p>
        </p:txBody>
      </p:sp>
      <p:pic>
        <p:nvPicPr>
          <p:cNvPr id="9" name="Picture 8">
            <a:extLst>
              <a:ext uri="{FF2B5EF4-FFF2-40B4-BE49-F238E27FC236}">
                <a16:creationId xmlns:a16="http://schemas.microsoft.com/office/drawing/2014/main" id="{5019BDF5-6CFF-44BF-8CB7-7F25CF49B8AA}"/>
              </a:ext>
            </a:extLst>
          </p:cNvPr>
          <p:cNvPicPr>
            <a:picLocks noChangeAspect="1"/>
          </p:cNvPicPr>
          <p:nvPr/>
        </p:nvPicPr>
        <p:blipFill>
          <a:blip r:embed="rId3"/>
          <a:stretch>
            <a:fillRect/>
          </a:stretch>
        </p:blipFill>
        <p:spPr>
          <a:xfrm>
            <a:off x="5322347" y="685800"/>
            <a:ext cx="6375649" cy="5029200"/>
          </a:xfrm>
          <a:prstGeom prst="rect">
            <a:avLst/>
          </a:prstGeom>
        </p:spPr>
      </p:pic>
      <p:pic>
        <p:nvPicPr>
          <p:cNvPr id="2" name="Picture 1">
            <a:extLst>
              <a:ext uri="{FF2B5EF4-FFF2-40B4-BE49-F238E27FC236}">
                <a16:creationId xmlns:a16="http://schemas.microsoft.com/office/drawing/2014/main" id="{28A37847-210A-4633-97B7-8FD1D686553F}"/>
              </a:ext>
            </a:extLst>
          </p:cNvPr>
          <p:cNvPicPr>
            <a:picLocks noChangeAspect="1"/>
          </p:cNvPicPr>
          <p:nvPr/>
        </p:nvPicPr>
        <p:blipFill>
          <a:blip r:embed="rId4"/>
          <a:stretch>
            <a:fillRect/>
          </a:stretch>
        </p:blipFill>
        <p:spPr>
          <a:xfrm>
            <a:off x="7280228" y="3200400"/>
            <a:ext cx="4339110" cy="2743200"/>
          </a:xfrm>
          <a:prstGeom prst="rect">
            <a:avLst/>
          </a:prstGeom>
          <a:scene3d>
            <a:camera prst="orthographicFront">
              <a:rot lat="0" lon="0" rev="20999999"/>
            </a:camera>
            <a:lightRig rig="threePt" dir="t"/>
          </a:scene3d>
        </p:spPr>
      </p:pic>
    </p:spTree>
    <p:extLst>
      <p:ext uri="{BB962C8B-B14F-4D97-AF65-F5344CB8AC3E}">
        <p14:creationId xmlns:p14="http://schemas.microsoft.com/office/powerpoint/2010/main" val="3029418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6E3CC-9D45-4924-A450-8764185B4B45}"/>
              </a:ext>
            </a:extLst>
          </p:cNvPr>
          <p:cNvSpPr>
            <a:spLocks noGrp="1"/>
          </p:cNvSpPr>
          <p:nvPr>
            <p:ph type="title"/>
          </p:nvPr>
        </p:nvSpPr>
        <p:spPr/>
        <p:txBody>
          <a:bodyPr/>
          <a:lstStyle/>
          <a:p>
            <a:r>
              <a:rPr lang="en-US" dirty="0"/>
              <a:t>Addressing the Epidemic: American Lung Association Leadership</a:t>
            </a:r>
          </a:p>
        </p:txBody>
      </p:sp>
      <p:pic>
        <p:nvPicPr>
          <p:cNvPr id="5" name="Content Placeholder 4">
            <a:extLst>
              <a:ext uri="{FF2B5EF4-FFF2-40B4-BE49-F238E27FC236}">
                <a16:creationId xmlns:a16="http://schemas.microsoft.com/office/drawing/2014/main" id="{46BD4F40-DE65-4846-912F-6B062005A3A9}"/>
              </a:ext>
            </a:extLst>
          </p:cNvPr>
          <p:cNvPicPr>
            <a:picLocks noGrp="1" noChangeAspect="1"/>
          </p:cNvPicPr>
          <p:nvPr>
            <p:ph idx="1"/>
          </p:nvPr>
        </p:nvPicPr>
        <p:blipFill>
          <a:blip r:embed="rId3"/>
          <a:stretch>
            <a:fillRect/>
          </a:stretch>
        </p:blipFill>
        <p:spPr>
          <a:xfrm>
            <a:off x="1000321" y="1375569"/>
            <a:ext cx="8438757" cy="4106862"/>
          </a:xfrm>
          <a:prstGeom prst="rect">
            <a:avLst/>
          </a:prstGeom>
          <a:scene3d>
            <a:camera prst="orthographicFront">
              <a:rot lat="0" lon="0" rev="600000"/>
            </a:camera>
            <a:lightRig rig="threePt" dir="t"/>
          </a:scene3d>
        </p:spPr>
      </p:pic>
      <p:sp>
        <p:nvSpPr>
          <p:cNvPr id="4" name="Subtitle 3">
            <a:extLst>
              <a:ext uri="{FF2B5EF4-FFF2-40B4-BE49-F238E27FC236}">
                <a16:creationId xmlns:a16="http://schemas.microsoft.com/office/drawing/2014/main" id="{79F5161F-7B1C-40E0-B805-3881D778B06E}"/>
              </a:ext>
            </a:extLst>
          </p:cNvPr>
          <p:cNvSpPr>
            <a:spLocks noGrp="1"/>
          </p:cNvSpPr>
          <p:nvPr>
            <p:ph type="subTitle" idx="10"/>
          </p:nvPr>
        </p:nvSpPr>
        <p:spPr/>
        <p:txBody>
          <a:bodyPr/>
          <a:lstStyle/>
          <a:p>
            <a:r>
              <a:rPr lang="en-US" dirty="0"/>
              <a:t>Help kids with their addiction – don’t punish them</a:t>
            </a:r>
          </a:p>
          <a:p>
            <a:endParaRPr lang="en-US" dirty="0"/>
          </a:p>
        </p:txBody>
      </p:sp>
    </p:spTree>
    <p:extLst>
      <p:ext uri="{BB962C8B-B14F-4D97-AF65-F5344CB8AC3E}">
        <p14:creationId xmlns:p14="http://schemas.microsoft.com/office/powerpoint/2010/main" val="74633930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8771A3F3485740B57A87878AF5FABC" ma:contentTypeVersion="14" ma:contentTypeDescription="Create a new document." ma:contentTypeScope="" ma:versionID="34895bf3feda74bf925e8a5758482d59">
  <xsd:schema xmlns:xsd="http://www.w3.org/2001/XMLSchema" xmlns:xs="http://www.w3.org/2001/XMLSchema" xmlns:p="http://schemas.microsoft.com/office/2006/metadata/properties" xmlns:ns2="8a0cb1d4-b2cc-44cd-bd04-e37f40403b87" targetNamespace="http://schemas.microsoft.com/office/2006/metadata/properties" ma:root="true" ma:fieldsID="a8a1da77b4418fececa3ea0dd8a6cf88" ns2:_="">
    <xsd:import namespace="8a0cb1d4-b2cc-44cd-bd04-e37f40403b87"/>
    <xsd:element name="properties">
      <xsd:complexType>
        <xsd:sequence>
          <xsd:element name="documentManagement">
            <xsd:complexType>
              <xsd:all>
                <xsd:element ref="ns2:Organization"/>
                <xsd:element ref="ns2:Functional_x0020_Area" minOccurs="0"/>
                <xsd:element ref="ns2:Category" minOccurs="0"/>
                <xsd:element ref="ns2:Major_x0020_Project_x002f_Initiative" minOccurs="0"/>
                <xsd:element ref="ns2:Archival_x0020_Date"/>
                <xsd:element ref="ns2:Security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0cb1d4-b2cc-44cd-bd04-e37f40403b87" elementFormDefault="qualified">
    <xsd:import namespace="http://schemas.microsoft.com/office/2006/documentManagement/types"/>
    <xsd:import namespace="http://schemas.microsoft.com/office/infopath/2007/PartnerControls"/>
    <xsd:element name="Organization" ma:index="2" ma:displayName="Organization" ma:default="All" ma:description="" ma:format="Dropdown" ma:internalName="Organization">
      <xsd:simpleType>
        <xsd:restriction base="dms:Choice">
          <xsd:enumeration value="All"/>
          <xsd:enumeration value="National Office"/>
          <xsd:enumeration value="California"/>
          <xsd:enumeration value="Mid-Atlantic"/>
          <xsd:enumeration value="Midland States"/>
          <xsd:enumeration value="Mountain Pacific"/>
          <xsd:enumeration value="Northeast"/>
          <xsd:enumeration value="Plains-Gulf"/>
          <xsd:enumeration value="Southeast"/>
          <xsd:enumeration value="Southwest"/>
          <xsd:enumeration value="Upper Midwest"/>
        </xsd:restriction>
      </xsd:simpleType>
    </xsd:element>
    <xsd:element name="Functional_x0020_Area" ma:index="3" nillable="true" ma:displayName="Functional Area" ma:internalName="Functional_x0020_Area" ma:requiredMultiChoice="true">
      <xsd:complexType>
        <xsd:complexContent>
          <xsd:extension base="dms:MultiChoice">
            <xsd:sequence>
              <xsd:element name="Value" maxOccurs="unbounded" minOccurs="0" nillable="true">
                <xsd:simpleType>
                  <xsd:restriction base="dms:Choice">
                    <xsd:enumeration value="Key Documents"/>
                    <xsd:enumeration value="Communications and Marketing"/>
                    <xsd:enumeration value="Constituent Relationship Management"/>
                    <xsd:enumeration value="Data and Statistics"/>
                    <xsd:enumeration value="Development"/>
                    <xsd:enumeration value="Digital Strategy"/>
                    <xsd:enumeration value="Field Support"/>
                    <xsd:enumeration value="Finance"/>
                    <xsd:enumeration value="Governance"/>
                    <xsd:enumeration value="Health Education"/>
                    <xsd:enumeration value="Human Resources"/>
                    <xsd:enumeration value="Learning and Professional Development"/>
                    <xsd:enumeration value="LUNG FORCE"/>
                    <xsd:enumeration value="National Policy and Advocacy"/>
                    <xsd:enumeration value="Research"/>
                    <xsd:enumeration value="Volunteerism"/>
                  </xsd:restriction>
                </xsd:simpleType>
              </xsd:element>
            </xsd:sequence>
          </xsd:extension>
        </xsd:complexContent>
      </xsd:complexType>
    </xsd:element>
    <xsd:element name="Category" ma:index="4" nillable="true" ma:displayName="Category" ma:description="" ma:internalName="Category">
      <xsd:complexType>
        <xsd:complexContent>
          <xsd:extension base="dms:MultiChoice">
            <xsd:sequence>
              <xsd:element name="Value" maxOccurs="unbounded" minOccurs="0" nillable="true">
                <xsd:simpleType>
                  <xsd:restriction base="dms:Choice">
                    <xsd:enumeration value="Air Quality"/>
                    <xsd:enumeration value="Asthma"/>
                    <xsd:enumeration value="Brand"/>
                    <xsd:enumeration value="Business Rules"/>
                    <xsd:enumeration value="Clean Cars"/>
                    <xsd:enumeration value="Climate"/>
                    <xsd:enumeration value="Committees"/>
                    <xsd:enumeration value="COPD"/>
                    <xsd:enumeration value="Creative"/>
                    <xsd:enumeration value="Data and Statistics"/>
                    <xsd:enumeration value="Direct Response"/>
                    <xsd:enumeration value="Directories"/>
                    <xsd:enumeration value="Disasters"/>
                    <xsd:enumeration value="Diversity"/>
                    <xsd:enumeration value="Factsheets"/>
                    <xsd:enumeration value="Help Documents"/>
                    <xsd:enumeration value="Indoor Air"/>
                    <xsd:enumeration value="Influenza"/>
                    <xsd:enumeration value="Logo"/>
                    <xsd:enumeration value="Lung Cancer"/>
                    <xsd:enumeration value="Major Gifts"/>
                    <xsd:enumeration value="Online Marketing"/>
                    <xsd:enumeration value="Other Lung Diseases"/>
                    <xsd:enumeration value="Outdoor Air"/>
                    <xsd:enumeration value="Planned Giving"/>
                    <xsd:enumeration value="Policy Guidance"/>
                    <xsd:enumeration value="Publications"/>
                    <xsd:enumeration value="Radon"/>
                    <xsd:enumeration value="Special Events"/>
                    <xsd:enumeration value="Status Updates"/>
                    <xsd:enumeration value="Strategic Planning"/>
                    <xsd:enumeration value="Tobacco Cessation"/>
                    <xsd:enumeration value="Tobacco Control"/>
                    <xsd:enumeration value="Toolkit"/>
                    <xsd:enumeration value="Training"/>
                    <xsd:enumeration value="Website"/>
                  </xsd:restriction>
                </xsd:simpleType>
              </xsd:element>
            </xsd:sequence>
          </xsd:extension>
        </xsd:complexContent>
      </xsd:complexType>
    </xsd:element>
    <xsd:element name="Major_x0020_Project_x002f_Initiative" ma:index="5" nillable="true" ma:displayName="Major Project/Initiative" ma:internalName="Major_x0020_Project_x002f_Initiative">
      <xsd:complexType>
        <xsd:complexContent>
          <xsd:extension base="dms:MultiChoice">
            <xsd:sequence>
              <xsd:element name="Value" maxOccurs="unbounded" minOccurs="0" nillable="true">
                <xsd:simpleType>
                  <xsd:restriction base="dms:Choice">
                    <xsd:enumeration value="Action Network"/>
                    <xsd:enumeration value="Advocacy Committee"/>
                    <xsd:enumeration value="AirMail"/>
                    <xsd:enumeration value="Asthma Clinical Research Centers - ACRC"/>
                    <xsd:enumeration value="Asthma Educator Institute"/>
                    <xsd:enumeration value="Asthma-Friendly Schools Initiative"/>
                    <xsd:enumeration value="Audit and Risk Oversight Committee"/>
                    <xsd:enumeration value="Back to School with Asthma"/>
                    <xsd:enumeration value="Better Breathers Clubs"/>
                    <xsd:enumeration value="Blackbaud/Convio"/>
                    <xsd:enumeration value="Breathe Well, Live Well"/>
                    <xsd:enumeration value="Camper Reg"/>
                    <xsd:enumeration value="Career Ladder-Awards and Grants"/>
                    <xsd:enumeration value="Chairs Committee"/>
                    <xsd:enumeration value="Christmas Seals"/>
                    <xsd:enumeration value="Communications &amp; Marketing Committee"/>
                    <xsd:enumeration value="COPD Awareness Month"/>
                    <xsd:enumeration value="CVS"/>
                    <xsd:enumeration value="Direct Response Advisory Council"/>
                    <xsd:enumeration value="Disparity Reports"/>
                    <xsd:enumeration value="Diversity Committee"/>
                    <xsd:enumeration value="Education Committee"/>
                    <xsd:enumeration value="Executive Committee"/>
                    <xsd:enumeration value="Facing Lung Cancer"/>
                    <xsd:enumeration value="Field Operations Committee"/>
                    <xsd:enumeration value="Finance Committee"/>
                    <xsd:enumeration value="Freedom from Smoking - FFS"/>
                    <xsd:enumeration value="Governance Committee"/>
                    <xsd:enumeration value="Grants"/>
                    <xsd:enumeration value="Greater Giving"/>
                    <xsd:enumeration value="Healthy Air Campaign"/>
                    <xsd:enumeration value="Helping Smokers Quit"/>
                    <xsd:enumeration value="IAQ Tools for Schools"/>
                    <xsd:enumeration value="Insurance Auto Auction - IAA"/>
                    <xsd:enumeration value="Leadership Council"/>
                    <xsd:enumeration value="Local Technology Administrators - LTA"/>
                    <xsd:enumeration value="Lung Cancer Awareness Month"/>
                    <xsd:enumeration value="Lung Connection"/>
                    <xsd:enumeration value="Lung Force"/>
                    <xsd:enumeration value="Lung Force Expo"/>
                    <xsd:enumeration value="Lung Force Turquoise Take Over"/>
                    <xsd:enumeration value="Lung Force Walk"/>
                    <xsd:enumeration value="Lung Helpline"/>
                    <xsd:enumeration value="LungNet"/>
                    <xsd:enumeration value="My Fighting for Air Community"/>
                    <xsd:enumeration value="National Air Quality Standards - NAAQS"/>
                    <xsd:enumeration value="National Board"/>
                    <xsd:enumeration value="News of Note"/>
                    <xsd:enumeration value="Open Airways For Schools"/>
                    <xsd:enumeration value="Philanthropy Committee"/>
                    <xsd:enumeration value="Public Policy Brief"/>
                    <xsd:enumeration value="Quitter in You"/>
                    <xsd:enumeration value="Research Awards Nationwide"/>
                    <xsd:enumeration value="Residential Campaign"/>
                    <xsd:enumeration value="ROI"/>
                    <xsd:enumeration value="Scientific Advisory Committee"/>
                    <xsd:enumeration value="State of the Air - SOTA"/>
                    <xsd:enumeration value="State of Tobacco Control - SOTC"/>
                    <xsd:enumeration value="Stair Climb"/>
                    <xsd:enumeration value="State Legislated Actions on Tobacco Issues - SLATI"/>
                    <xsd:enumeration value="Strategic Planning Committee"/>
                    <xsd:enumeration value="Vehicle Donation Program"/>
                    <xsd:enumeration value="Volunteer Development Committee"/>
                  </xsd:restriction>
                </xsd:simpleType>
              </xsd:element>
            </xsd:sequence>
          </xsd:extension>
        </xsd:complexContent>
      </xsd:complexType>
    </xsd:element>
    <xsd:element name="Archival_x0020_Date" ma:index="6" ma:displayName="Archival Date" ma:format="DateOnly" ma:internalName="Archival_x0020_Date">
      <xsd:simpleType>
        <xsd:restriction base="dms:DateTime"/>
      </xsd:simpleType>
    </xsd:element>
    <xsd:element name="Security0" ma:index="15" ma:displayName="Security" ma:default="Staff and Volunteers" ma:description="Is this visible to only staff, or volunteers as well?" ma:format="Dropdown" ma:internalName="Security0">
      <xsd:simpleType>
        <xsd:restriction base="dms:Choice">
          <xsd:enumeration value="Staff and Volunteers"/>
          <xsd:enumeration value="Staff Only"/>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rchival_x0020_Date xmlns="8a0cb1d4-b2cc-44cd-bd04-e37f40403b87">2016-06-30T04:00:00+00:00</Archival_x0020_Date>
    <Security0 xmlns="8a0cb1d4-b2cc-44cd-bd04-e37f40403b87">Staff Only</Security0>
    <Functional_x0020_Area xmlns="8a0cb1d4-b2cc-44cd-bd04-e37f40403b87">
      <Value>Communications and Marketing</Value>
      <Value>LUNG FORCE</Value>
    </Functional_x0020_Area>
    <Major_x0020_Project_x002f_Initiative xmlns="8a0cb1d4-b2cc-44cd-bd04-e37f40403b87"/>
    <Category xmlns="8a0cb1d4-b2cc-44cd-bd04-e37f40403b87">
      <Value>Brand</Value>
      <Value>Creative</Value>
      <Value>Toolkit</Value>
    </Category>
    <Organization xmlns="8a0cb1d4-b2cc-44cd-bd04-e37f40403b87">All</Organization>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27C2401-7940-4202-9CB9-15D2DB57E4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0cb1d4-b2cc-44cd-bd04-e37f40403b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D88C3B9-8B93-48C2-8C69-830BD6004E3C}">
  <ds:schemaRefs>
    <ds:schemaRef ds:uri="http://schemas.microsoft.com/office/infopath/2007/PartnerControls"/>
    <ds:schemaRef ds:uri="8a0cb1d4-b2cc-44cd-bd04-e37f40403b87"/>
    <ds:schemaRef ds:uri="http://purl.org/dc/term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25B5B968-D7A2-4E21-A4BC-7291CE3533D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10369</TotalTime>
  <Words>924</Words>
  <Application>Microsoft Office PowerPoint</Application>
  <PresentationFormat>Widescreen</PresentationFormat>
  <Paragraphs>118</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Arial Bold</vt:lpstr>
      <vt:lpstr>Calibri</vt:lpstr>
      <vt:lpstr>Lato</vt:lpstr>
      <vt:lpstr>Lato Black</vt:lpstr>
      <vt:lpstr>Segoe UI Black</vt:lpstr>
      <vt:lpstr>1_Office Theme</vt:lpstr>
      <vt:lpstr>E-Cigarettes:    Mike Seilback National Assistant Vice President, State Public Policy</vt:lpstr>
      <vt:lpstr>Addressing the Epidemic:  American Lung Association Leadership</vt:lpstr>
      <vt:lpstr>E-cigarettes in the US</vt:lpstr>
      <vt:lpstr>Trump Administration Announces Action</vt:lpstr>
      <vt:lpstr>What have states done?</vt:lpstr>
      <vt:lpstr>What about here in New York?</vt:lpstr>
      <vt:lpstr>Addressing the Epidemic: American Lung Association Leadership</vt:lpstr>
      <vt:lpstr>Addressing the Epidemic: American Lung Association Leadership</vt:lpstr>
      <vt:lpstr>Addressing the Epidemic: American Lung Association Leadership</vt:lpstr>
      <vt:lpstr>Where to Find More Information</vt:lpstr>
      <vt:lpstr>Additional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ALA Brand Refresh PPT Template Arial</dc:title>
  <dc:creator>Michael Seilback</dc:creator>
  <cp:lastModifiedBy>Mike Seilback</cp:lastModifiedBy>
  <cp:revision>430</cp:revision>
  <cp:lastPrinted>2017-08-23T16:44:06Z</cp:lastPrinted>
  <dcterms:created xsi:type="dcterms:W3CDTF">2013-07-02T10:27:00Z</dcterms:created>
  <dcterms:modified xsi:type="dcterms:W3CDTF">2019-10-17T15:08:19Z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0x010100598771A3F3485740B57A87878AF5FABC</vt:lpwstr>
  </property>
</Properties>
</file>